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3" r:id="rId2"/>
  </p:sldMasterIdLst>
  <p:sldIdLst>
    <p:sldId id="257" r:id="rId3"/>
    <p:sldId id="258" r:id="rId4"/>
    <p:sldId id="259" r:id="rId5"/>
    <p:sldId id="260" r:id="rId6"/>
    <p:sldId id="261" r:id="rId7"/>
    <p:sldId id="262" r:id="rId8"/>
    <p:sldId id="283" r:id="rId9"/>
    <p:sldId id="285" r:id="rId10"/>
    <p:sldId id="286" r:id="rId11"/>
    <p:sldId id="287" r:id="rId12"/>
    <p:sldId id="288" r:id="rId13"/>
    <p:sldId id="289" r:id="rId14"/>
    <p:sldId id="290" r:id="rId15"/>
    <p:sldId id="291" r:id="rId16"/>
    <p:sldId id="263" r:id="rId17"/>
    <p:sldId id="264" r:id="rId18"/>
    <p:sldId id="292" r:id="rId19"/>
    <p:sldId id="293" r:id="rId20"/>
    <p:sldId id="294" r:id="rId21"/>
    <p:sldId id="295" r:id="rId22"/>
    <p:sldId id="296" r:id="rId23"/>
    <p:sldId id="313" r:id="rId24"/>
    <p:sldId id="297" r:id="rId25"/>
    <p:sldId id="314" r:id="rId26"/>
    <p:sldId id="298" r:id="rId27"/>
    <p:sldId id="299" r:id="rId28"/>
    <p:sldId id="265" r:id="rId29"/>
    <p:sldId id="300" r:id="rId30"/>
    <p:sldId id="301" r:id="rId31"/>
    <p:sldId id="302" r:id="rId32"/>
    <p:sldId id="303" r:id="rId33"/>
    <p:sldId id="304" r:id="rId34"/>
    <p:sldId id="284"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305" r:id="rId52"/>
    <p:sldId id="306" r:id="rId53"/>
    <p:sldId id="307" r:id="rId54"/>
    <p:sldId id="308" r:id="rId55"/>
    <p:sldId id="309" r:id="rId56"/>
    <p:sldId id="310" r:id="rId57"/>
    <p:sldId id="311" r:id="rId58"/>
    <p:sldId id="312" r:id="rId59"/>
    <p:sldId id="315" r:id="rId60"/>
    <p:sldId id="316" r:id="rId61"/>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a:extLst>
              <a:ext uri="{FF2B5EF4-FFF2-40B4-BE49-F238E27FC236}"/>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a:extLst>
              <a:ext uri="{FF2B5EF4-FFF2-40B4-BE49-F238E27FC236}"/>
            </a:extLst>
          </p:cNvPr>
          <p:cNvSpPr>
            <a:spLocks noGrp="1" noChangeArrowheads="1"/>
          </p:cNvSpPr>
          <p:nvPr>
            <p:ph type="sldNum" sz="quarter" idx="12"/>
          </p:nvPr>
        </p:nvSpPr>
        <p:spPr/>
        <p:txBody>
          <a:bodyPr/>
          <a:lstStyle>
            <a:lvl1pPr algn="r" fontAlgn="auto">
              <a:spcBef>
                <a:spcPts val="0"/>
              </a:spcBef>
              <a:spcAft>
                <a:spcPts val="0"/>
              </a:spcAft>
              <a:defRPr/>
            </a:lvl1pPr>
          </a:lstStyle>
          <a:p>
            <a:pPr>
              <a:defRPr/>
            </a:pPr>
            <a:fld id="{01518942-5AEB-4D47-8CC6-E6984DD16FA8}" type="slidenum">
              <a:rPr lang="ar-SA" altLang="en-US"/>
              <a:pPr>
                <a:defRPr/>
              </a:pPr>
              <a:t>‹#›</a:t>
            </a:fld>
            <a:endParaRPr lang="en-US" altLang="en-US"/>
          </a:p>
        </p:txBody>
      </p:sp>
    </p:spTree>
    <p:extLst>
      <p:ext uri="{BB962C8B-B14F-4D97-AF65-F5344CB8AC3E}">
        <p14:creationId xmlns:p14="http://schemas.microsoft.com/office/powerpoint/2010/main" val="298926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a:extLst>
              <a:ext uri="{FF2B5EF4-FFF2-40B4-BE49-F238E27FC236}"/>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a:extLst>
              <a:ext uri="{FF2B5EF4-FFF2-40B4-BE49-F238E27FC236}"/>
            </a:extLst>
          </p:cNvPr>
          <p:cNvSpPr>
            <a:spLocks noGrp="1" noChangeArrowheads="1"/>
          </p:cNvSpPr>
          <p:nvPr>
            <p:ph type="sldNum" sz="quarter" idx="12"/>
          </p:nvPr>
        </p:nvSpPr>
        <p:spPr/>
        <p:txBody>
          <a:bodyPr/>
          <a:lstStyle>
            <a:lvl1pPr algn="r" fontAlgn="auto">
              <a:spcBef>
                <a:spcPts val="0"/>
              </a:spcBef>
              <a:spcAft>
                <a:spcPts val="0"/>
              </a:spcAft>
              <a:defRPr/>
            </a:lvl1pPr>
          </a:lstStyle>
          <a:p>
            <a:pPr>
              <a:defRPr/>
            </a:pPr>
            <a:fld id="{9A6C3E2B-B202-4642-B818-23428612D0CF}" type="slidenum">
              <a:rPr lang="ar-SA" altLang="en-US"/>
              <a:pPr>
                <a:defRPr/>
              </a:pPr>
              <a:t>‹#›</a:t>
            </a:fld>
            <a:endParaRPr lang="en-US" altLang="en-US"/>
          </a:p>
        </p:txBody>
      </p:sp>
    </p:spTree>
    <p:extLst>
      <p:ext uri="{BB962C8B-B14F-4D97-AF65-F5344CB8AC3E}">
        <p14:creationId xmlns:p14="http://schemas.microsoft.com/office/powerpoint/2010/main" val="149101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a:extLst>
              <a:ext uri="{FF2B5EF4-FFF2-40B4-BE49-F238E27FC236}"/>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a:extLst>
              <a:ext uri="{FF2B5EF4-FFF2-40B4-BE49-F238E27FC236}"/>
            </a:extLst>
          </p:cNvPr>
          <p:cNvSpPr>
            <a:spLocks noGrp="1" noChangeArrowheads="1"/>
          </p:cNvSpPr>
          <p:nvPr>
            <p:ph type="sldNum" sz="quarter" idx="12"/>
          </p:nvPr>
        </p:nvSpPr>
        <p:spPr/>
        <p:txBody>
          <a:bodyPr/>
          <a:lstStyle>
            <a:lvl1pPr algn="r" fontAlgn="auto">
              <a:spcBef>
                <a:spcPts val="0"/>
              </a:spcBef>
              <a:spcAft>
                <a:spcPts val="0"/>
              </a:spcAft>
              <a:defRPr/>
            </a:lvl1pPr>
          </a:lstStyle>
          <a:p>
            <a:pPr>
              <a:defRPr/>
            </a:pPr>
            <a:fld id="{E918B686-6D58-44B7-A667-C6702CBCE40E}" type="slidenum">
              <a:rPr lang="ar-SA" altLang="en-US"/>
              <a:pPr>
                <a:defRPr/>
              </a:pPr>
              <a:t>‹#›</a:t>
            </a:fld>
            <a:endParaRPr lang="en-US" altLang="en-US"/>
          </a:p>
        </p:txBody>
      </p:sp>
    </p:spTree>
    <p:extLst>
      <p:ext uri="{BB962C8B-B14F-4D97-AF65-F5344CB8AC3E}">
        <p14:creationId xmlns:p14="http://schemas.microsoft.com/office/powerpoint/2010/main" val="564828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Rectangle 5">
            <a:extLst>
              <a:ext uri="{FF2B5EF4-FFF2-40B4-BE49-F238E27FC236}"/>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a:extLst>
              <a:ext uri="{FF2B5EF4-FFF2-40B4-BE49-F238E27FC236}"/>
            </a:extLst>
          </p:cNvPr>
          <p:cNvSpPr>
            <a:spLocks noGrp="1" noChangeArrowheads="1"/>
          </p:cNvSpPr>
          <p:nvPr>
            <p:ph type="sldNum" sz="quarter" idx="12"/>
          </p:nvPr>
        </p:nvSpPr>
        <p:spPr/>
        <p:txBody>
          <a:bodyPr/>
          <a:lstStyle>
            <a:lvl1pPr algn="r" fontAlgn="auto">
              <a:spcBef>
                <a:spcPts val="0"/>
              </a:spcBef>
              <a:spcAft>
                <a:spcPts val="0"/>
              </a:spcAft>
              <a:defRPr/>
            </a:lvl1pPr>
          </a:lstStyle>
          <a:p>
            <a:pPr>
              <a:defRPr/>
            </a:pPr>
            <a:fld id="{6F220F07-2C9E-4AA5-AEAA-1F5BAC5768D2}" type="slidenum">
              <a:rPr lang="ar-SA" altLang="en-US"/>
              <a:pPr>
                <a:defRPr/>
              </a:pPr>
              <a:t>‹#›</a:t>
            </a:fld>
            <a:endParaRPr lang="en-US" altLang="en-US"/>
          </a:p>
        </p:txBody>
      </p:sp>
    </p:spTree>
    <p:extLst>
      <p:ext uri="{BB962C8B-B14F-4D97-AF65-F5344CB8AC3E}">
        <p14:creationId xmlns:p14="http://schemas.microsoft.com/office/powerpoint/2010/main" val="2767110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2F031744-5AC5-4DCE-B720-35D7282F71B5}" type="datetimeFigureOut">
              <a:rPr lang="ar-EG">
                <a:solidFill>
                  <a:prstClr val="black">
                    <a:tint val="75000"/>
                  </a:prstClr>
                </a:solidFill>
              </a:rPr>
              <a:pPr>
                <a:defRPr/>
              </a:pPr>
              <a:t>22/02/1444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D393FE-B710-46F8-825D-B1654E280513}"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3409396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3BDB7936-32AB-486E-B1A5-610229DCA52E}" type="datetimeFigureOut">
              <a:rPr lang="ar-EG">
                <a:solidFill>
                  <a:prstClr val="black">
                    <a:tint val="75000"/>
                  </a:prstClr>
                </a:solidFill>
              </a:rPr>
              <a:pPr>
                <a:defRPr/>
              </a:pPr>
              <a:t>22/02/1444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46F072-6C08-450A-9B17-D6B0E16CCA5B}"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2590824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5E07D2-6349-4610-9B59-812CC8B034AC}" type="datetimeFigureOut">
              <a:rPr lang="ar-EG">
                <a:solidFill>
                  <a:prstClr val="black">
                    <a:tint val="75000"/>
                  </a:prstClr>
                </a:solidFill>
              </a:rPr>
              <a:pPr>
                <a:defRPr/>
              </a:pPr>
              <a:t>22/02/1444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7C472E-E066-4059-9BA4-20F813503B0E}"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3286201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E768C718-DB9A-431E-9B88-277E02063D3A}" type="datetimeFigureOut">
              <a:rPr lang="ar-EG">
                <a:solidFill>
                  <a:prstClr val="black">
                    <a:tint val="75000"/>
                  </a:prstClr>
                </a:solidFill>
              </a:rPr>
              <a:pPr>
                <a:defRPr/>
              </a:pPr>
              <a:t>22/02/1444</a:t>
            </a:fld>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1C2A4D-59DF-4846-A1D3-0E58297F18B7}"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2234756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5A1DE657-9A46-4F17-9D5B-1064261E15AA}" type="datetimeFigureOut">
              <a:rPr lang="ar-EG">
                <a:solidFill>
                  <a:prstClr val="black">
                    <a:tint val="75000"/>
                  </a:prstClr>
                </a:solidFill>
              </a:rPr>
              <a:pPr>
                <a:defRPr/>
              </a:pPr>
              <a:t>22/02/1444</a:t>
            </a:fld>
            <a:endParaRPr lang="ar-EG">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7C90849-8104-4D51-B0EE-7A35EE58C2E9}"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65899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489EE529-402C-4FD1-8CBA-507422A5CE0E}" type="datetimeFigureOut">
              <a:rPr lang="ar-EG">
                <a:solidFill>
                  <a:prstClr val="black">
                    <a:tint val="75000"/>
                  </a:prstClr>
                </a:solidFill>
              </a:rPr>
              <a:pPr>
                <a:defRPr/>
              </a:pPr>
              <a:t>22/02/1444</a:t>
            </a:fld>
            <a:endParaRPr lang="ar-EG">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4E95AE-60EA-4230-82DC-215B6486D7F7}"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601950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95BFAF-A26E-424C-B544-811A5B272384}" type="datetimeFigureOut">
              <a:rPr lang="ar-EG">
                <a:solidFill>
                  <a:prstClr val="black">
                    <a:tint val="75000"/>
                  </a:prstClr>
                </a:solidFill>
              </a:rPr>
              <a:pPr>
                <a:defRPr/>
              </a:pPr>
              <a:t>22/02/1444</a:t>
            </a:fld>
            <a:endParaRPr lang="ar-EG">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AABD3AE-68B0-4227-810A-814AEE620682}"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97163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a:extLst>
              <a:ext uri="{FF2B5EF4-FFF2-40B4-BE49-F238E27FC236}"/>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a:extLst>
              <a:ext uri="{FF2B5EF4-FFF2-40B4-BE49-F238E27FC236}"/>
            </a:extLst>
          </p:cNvPr>
          <p:cNvSpPr>
            <a:spLocks noGrp="1" noChangeArrowheads="1"/>
          </p:cNvSpPr>
          <p:nvPr>
            <p:ph type="sldNum" sz="quarter" idx="12"/>
          </p:nvPr>
        </p:nvSpPr>
        <p:spPr/>
        <p:txBody>
          <a:bodyPr/>
          <a:lstStyle>
            <a:lvl1pPr algn="r" fontAlgn="auto">
              <a:spcBef>
                <a:spcPts val="0"/>
              </a:spcBef>
              <a:spcAft>
                <a:spcPts val="0"/>
              </a:spcAft>
              <a:defRPr/>
            </a:lvl1pPr>
          </a:lstStyle>
          <a:p>
            <a:pPr>
              <a:defRPr/>
            </a:pPr>
            <a:fld id="{528A0719-CE8A-4F04-A18F-CD8F104D146A}" type="slidenum">
              <a:rPr lang="ar-SA" altLang="en-US"/>
              <a:pPr>
                <a:defRPr/>
              </a:pPr>
              <a:t>‹#›</a:t>
            </a:fld>
            <a:endParaRPr lang="en-US" altLang="en-US"/>
          </a:p>
        </p:txBody>
      </p:sp>
    </p:spTree>
    <p:extLst>
      <p:ext uri="{BB962C8B-B14F-4D97-AF65-F5344CB8AC3E}">
        <p14:creationId xmlns:p14="http://schemas.microsoft.com/office/powerpoint/2010/main" val="1697080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D912D4-A85E-4288-A756-B76714B0093C}" type="datetimeFigureOut">
              <a:rPr lang="ar-EG">
                <a:solidFill>
                  <a:prstClr val="black">
                    <a:tint val="75000"/>
                  </a:prstClr>
                </a:solidFill>
              </a:rPr>
              <a:pPr>
                <a:defRPr/>
              </a:pPr>
              <a:t>22/02/1444</a:t>
            </a:fld>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2AEDABC-B8EF-46CA-BD33-7028A2C13624}"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2472666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EDB7FE-A088-4483-841B-C2E1234DB024}" type="datetimeFigureOut">
              <a:rPr lang="ar-EG">
                <a:solidFill>
                  <a:prstClr val="black">
                    <a:tint val="75000"/>
                  </a:prstClr>
                </a:solidFill>
              </a:rPr>
              <a:pPr>
                <a:defRPr/>
              </a:pPr>
              <a:t>22/02/1444</a:t>
            </a:fld>
            <a:endParaRPr lang="ar-EG">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1CE6C5-2D7E-496D-9D1F-52F2DA9E9DF9}"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432198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E07E98B1-E0CA-4969-AFDC-09C5444687EA}" type="datetimeFigureOut">
              <a:rPr lang="ar-EG">
                <a:solidFill>
                  <a:prstClr val="black">
                    <a:tint val="75000"/>
                  </a:prstClr>
                </a:solidFill>
              </a:rPr>
              <a:pPr>
                <a:defRPr/>
              </a:pPr>
              <a:t>22/02/1444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183935-51F6-4A40-A805-DF0D02B48C3E}"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072852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3813066C-30ED-4A20-B7EF-BCF915AA2E25}" type="datetimeFigureOut">
              <a:rPr lang="ar-EG">
                <a:solidFill>
                  <a:prstClr val="black">
                    <a:tint val="75000"/>
                  </a:prstClr>
                </a:solidFill>
              </a:rPr>
              <a:pPr>
                <a:defRPr/>
              </a:pPr>
              <a:t>22/02/1444</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FD7209-4480-4DB5-8807-E7AF85B66719}"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118994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a:extLst>
              <a:ext uri="{FF2B5EF4-FFF2-40B4-BE49-F238E27FC236}"/>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a:extLst>
              <a:ext uri="{FF2B5EF4-FFF2-40B4-BE49-F238E27FC236}"/>
            </a:extLst>
          </p:cNvPr>
          <p:cNvSpPr>
            <a:spLocks noGrp="1" noChangeArrowheads="1"/>
          </p:cNvSpPr>
          <p:nvPr>
            <p:ph type="sldNum" sz="quarter" idx="12"/>
          </p:nvPr>
        </p:nvSpPr>
        <p:spPr/>
        <p:txBody>
          <a:bodyPr/>
          <a:lstStyle>
            <a:lvl1pPr algn="r" fontAlgn="auto">
              <a:spcBef>
                <a:spcPts val="0"/>
              </a:spcBef>
              <a:spcAft>
                <a:spcPts val="0"/>
              </a:spcAft>
              <a:defRPr/>
            </a:lvl1pPr>
          </a:lstStyle>
          <a:p>
            <a:pPr>
              <a:defRPr/>
            </a:pPr>
            <a:fld id="{09704BD1-1288-4793-8B27-6211EFE921F0}" type="slidenum">
              <a:rPr lang="ar-SA" altLang="en-US"/>
              <a:pPr>
                <a:defRPr/>
              </a:pPr>
              <a:t>‹#›</a:t>
            </a:fld>
            <a:endParaRPr lang="en-US" altLang="en-US"/>
          </a:p>
        </p:txBody>
      </p:sp>
    </p:spTree>
    <p:extLst>
      <p:ext uri="{BB962C8B-B14F-4D97-AF65-F5344CB8AC3E}">
        <p14:creationId xmlns:p14="http://schemas.microsoft.com/office/powerpoint/2010/main" val="311793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Rectangle 5">
            <a:extLst>
              <a:ext uri="{FF2B5EF4-FFF2-40B4-BE49-F238E27FC236}"/>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Rectangle 6">
            <a:extLst>
              <a:ext uri="{FF2B5EF4-FFF2-40B4-BE49-F238E27FC236}"/>
            </a:extLst>
          </p:cNvPr>
          <p:cNvSpPr>
            <a:spLocks noGrp="1" noChangeArrowheads="1"/>
          </p:cNvSpPr>
          <p:nvPr>
            <p:ph type="sldNum" sz="quarter" idx="12"/>
          </p:nvPr>
        </p:nvSpPr>
        <p:spPr/>
        <p:txBody>
          <a:bodyPr/>
          <a:lstStyle>
            <a:lvl1pPr algn="r" fontAlgn="auto">
              <a:spcBef>
                <a:spcPts val="0"/>
              </a:spcBef>
              <a:spcAft>
                <a:spcPts val="0"/>
              </a:spcAft>
              <a:defRPr/>
            </a:lvl1pPr>
          </a:lstStyle>
          <a:p>
            <a:pPr>
              <a:defRPr/>
            </a:pPr>
            <a:fld id="{76177357-3614-4288-8E7E-725EA1B661EC}" type="slidenum">
              <a:rPr lang="ar-SA" altLang="en-US"/>
              <a:pPr>
                <a:defRPr/>
              </a:pPr>
              <a:t>‹#›</a:t>
            </a:fld>
            <a:endParaRPr lang="en-US" altLang="en-US"/>
          </a:p>
        </p:txBody>
      </p:sp>
    </p:spTree>
    <p:extLst>
      <p:ext uri="{BB962C8B-B14F-4D97-AF65-F5344CB8AC3E}">
        <p14:creationId xmlns:p14="http://schemas.microsoft.com/office/powerpoint/2010/main" val="26666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8" name="Rectangle 5">
            <a:extLst>
              <a:ext uri="{FF2B5EF4-FFF2-40B4-BE49-F238E27FC236}"/>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9" name="Rectangle 6">
            <a:extLst>
              <a:ext uri="{FF2B5EF4-FFF2-40B4-BE49-F238E27FC236}"/>
            </a:extLst>
          </p:cNvPr>
          <p:cNvSpPr>
            <a:spLocks noGrp="1" noChangeArrowheads="1"/>
          </p:cNvSpPr>
          <p:nvPr>
            <p:ph type="sldNum" sz="quarter" idx="12"/>
          </p:nvPr>
        </p:nvSpPr>
        <p:spPr/>
        <p:txBody>
          <a:bodyPr/>
          <a:lstStyle>
            <a:lvl1pPr algn="r" fontAlgn="auto">
              <a:spcBef>
                <a:spcPts val="0"/>
              </a:spcBef>
              <a:spcAft>
                <a:spcPts val="0"/>
              </a:spcAft>
              <a:defRPr/>
            </a:lvl1pPr>
          </a:lstStyle>
          <a:p>
            <a:pPr>
              <a:defRPr/>
            </a:pPr>
            <a:fld id="{BC33B20F-608E-469A-9F92-F11B4339F9BB}" type="slidenum">
              <a:rPr lang="ar-SA" altLang="en-US"/>
              <a:pPr>
                <a:defRPr/>
              </a:pPr>
              <a:t>‹#›</a:t>
            </a:fld>
            <a:endParaRPr lang="en-US" altLang="en-US"/>
          </a:p>
        </p:txBody>
      </p:sp>
    </p:spTree>
    <p:extLst>
      <p:ext uri="{BB962C8B-B14F-4D97-AF65-F5344CB8AC3E}">
        <p14:creationId xmlns:p14="http://schemas.microsoft.com/office/powerpoint/2010/main" val="298003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Rectangle 5">
            <a:extLst>
              <a:ext uri="{FF2B5EF4-FFF2-40B4-BE49-F238E27FC236}"/>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a:extLst>
              <a:ext uri="{FF2B5EF4-FFF2-40B4-BE49-F238E27FC236}"/>
            </a:extLst>
          </p:cNvPr>
          <p:cNvSpPr>
            <a:spLocks noGrp="1" noChangeArrowheads="1"/>
          </p:cNvSpPr>
          <p:nvPr>
            <p:ph type="sldNum" sz="quarter" idx="12"/>
          </p:nvPr>
        </p:nvSpPr>
        <p:spPr/>
        <p:txBody>
          <a:bodyPr/>
          <a:lstStyle>
            <a:lvl1pPr algn="r" fontAlgn="auto">
              <a:spcBef>
                <a:spcPts val="0"/>
              </a:spcBef>
              <a:spcAft>
                <a:spcPts val="0"/>
              </a:spcAft>
              <a:defRPr/>
            </a:lvl1pPr>
          </a:lstStyle>
          <a:p>
            <a:pPr>
              <a:defRPr/>
            </a:pPr>
            <a:fld id="{80F0805A-3FC8-4A1F-A7BF-75EB8A783A96}" type="slidenum">
              <a:rPr lang="ar-SA" altLang="en-US"/>
              <a:pPr>
                <a:defRPr/>
              </a:pPr>
              <a:t>‹#›</a:t>
            </a:fld>
            <a:endParaRPr lang="en-US" altLang="en-US"/>
          </a:p>
        </p:txBody>
      </p:sp>
    </p:spTree>
    <p:extLst>
      <p:ext uri="{BB962C8B-B14F-4D97-AF65-F5344CB8AC3E}">
        <p14:creationId xmlns:p14="http://schemas.microsoft.com/office/powerpoint/2010/main" val="309129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3" name="Rectangle 5">
            <a:extLst>
              <a:ext uri="{FF2B5EF4-FFF2-40B4-BE49-F238E27FC236}"/>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4" name="Rectangle 6">
            <a:extLst>
              <a:ext uri="{FF2B5EF4-FFF2-40B4-BE49-F238E27FC236}"/>
            </a:extLst>
          </p:cNvPr>
          <p:cNvSpPr>
            <a:spLocks noGrp="1" noChangeArrowheads="1"/>
          </p:cNvSpPr>
          <p:nvPr>
            <p:ph type="sldNum" sz="quarter" idx="12"/>
          </p:nvPr>
        </p:nvSpPr>
        <p:spPr/>
        <p:txBody>
          <a:bodyPr/>
          <a:lstStyle>
            <a:lvl1pPr algn="r" fontAlgn="auto">
              <a:spcBef>
                <a:spcPts val="0"/>
              </a:spcBef>
              <a:spcAft>
                <a:spcPts val="0"/>
              </a:spcAft>
              <a:defRPr/>
            </a:lvl1pPr>
          </a:lstStyle>
          <a:p>
            <a:pPr>
              <a:defRPr/>
            </a:pPr>
            <a:fld id="{3AE7EB5B-8E0F-44C5-BC68-4CAC350CA161}" type="slidenum">
              <a:rPr lang="ar-SA" altLang="en-US"/>
              <a:pPr>
                <a:defRPr/>
              </a:pPr>
              <a:t>‹#›</a:t>
            </a:fld>
            <a:endParaRPr lang="en-US" altLang="en-US"/>
          </a:p>
        </p:txBody>
      </p:sp>
    </p:spTree>
    <p:extLst>
      <p:ext uri="{BB962C8B-B14F-4D97-AF65-F5344CB8AC3E}">
        <p14:creationId xmlns:p14="http://schemas.microsoft.com/office/powerpoint/2010/main" val="196298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Rectangle 5">
            <a:extLst>
              <a:ext uri="{FF2B5EF4-FFF2-40B4-BE49-F238E27FC236}"/>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Rectangle 6">
            <a:extLst>
              <a:ext uri="{FF2B5EF4-FFF2-40B4-BE49-F238E27FC236}"/>
            </a:extLst>
          </p:cNvPr>
          <p:cNvSpPr>
            <a:spLocks noGrp="1" noChangeArrowheads="1"/>
          </p:cNvSpPr>
          <p:nvPr>
            <p:ph type="sldNum" sz="quarter" idx="12"/>
          </p:nvPr>
        </p:nvSpPr>
        <p:spPr/>
        <p:txBody>
          <a:bodyPr/>
          <a:lstStyle>
            <a:lvl1pPr algn="r" fontAlgn="auto">
              <a:spcBef>
                <a:spcPts val="0"/>
              </a:spcBef>
              <a:spcAft>
                <a:spcPts val="0"/>
              </a:spcAft>
              <a:defRPr/>
            </a:lvl1pPr>
          </a:lstStyle>
          <a:p>
            <a:pPr>
              <a:defRPr/>
            </a:pPr>
            <a:fld id="{84C606F6-D42A-42D8-A908-43EF3A1FDA5D}" type="slidenum">
              <a:rPr lang="ar-SA" altLang="en-US"/>
              <a:pPr>
                <a:defRPr/>
              </a:pPr>
              <a:t>‹#›</a:t>
            </a:fld>
            <a:endParaRPr lang="en-US" altLang="en-US"/>
          </a:p>
        </p:txBody>
      </p:sp>
    </p:spTree>
    <p:extLst>
      <p:ext uri="{BB962C8B-B14F-4D97-AF65-F5344CB8AC3E}">
        <p14:creationId xmlns:p14="http://schemas.microsoft.com/office/powerpoint/2010/main" val="69842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Rectangle 5">
            <a:extLst>
              <a:ext uri="{FF2B5EF4-FFF2-40B4-BE49-F238E27FC236}"/>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Rectangle 6">
            <a:extLst>
              <a:ext uri="{FF2B5EF4-FFF2-40B4-BE49-F238E27FC236}"/>
            </a:extLst>
          </p:cNvPr>
          <p:cNvSpPr>
            <a:spLocks noGrp="1" noChangeArrowheads="1"/>
          </p:cNvSpPr>
          <p:nvPr>
            <p:ph type="sldNum" sz="quarter" idx="12"/>
          </p:nvPr>
        </p:nvSpPr>
        <p:spPr/>
        <p:txBody>
          <a:bodyPr/>
          <a:lstStyle>
            <a:lvl1pPr algn="r" fontAlgn="auto">
              <a:spcBef>
                <a:spcPts val="0"/>
              </a:spcBef>
              <a:spcAft>
                <a:spcPts val="0"/>
              </a:spcAft>
              <a:defRPr/>
            </a:lvl1pPr>
          </a:lstStyle>
          <a:p>
            <a:pPr>
              <a:defRPr/>
            </a:pPr>
            <a:fld id="{EC2ABB83-E868-4C29-8E52-38E2DD5B58D7}" type="slidenum">
              <a:rPr lang="ar-SA" altLang="en-US"/>
              <a:pPr>
                <a:defRPr/>
              </a:pPr>
              <a:t>‹#›</a:t>
            </a:fld>
            <a:endParaRPr lang="en-US" altLang="en-US"/>
          </a:p>
        </p:txBody>
      </p:sp>
    </p:spTree>
    <p:extLst>
      <p:ext uri="{BB962C8B-B14F-4D97-AF65-F5344CB8AC3E}">
        <p14:creationId xmlns:p14="http://schemas.microsoft.com/office/powerpoint/2010/main" val="222502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extLst>
          </p:cNvPr>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latin typeface="Arial" charset="0"/>
                <a:cs typeface="Arial" charset="0"/>
              </a:defRPr>
            </a:lvl1pPr>
          </a:lstStyle>
          <a:p>
            <a:pPr fontAlgn="base">
              <a:spcBef>
                <a:spcPct val="0"/>
              </a:spcBef>
              <a:spcAft>
                <a:spcPct val="0"/>
              </a:spcAft>
              <a:defRPr/>
            </a:pPr>
            <a:endParaRPr lang="en-US" altLang="en-US"/>
          </a:p>
        </p:txBody>
      </p:sp>
      <p:sp>
        <p:nvSpPr>
          <p:cNvPr id="1029" name="Rectangle 5">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latin typeface="Arial" charset="0"/>
                <a:cs typeface="Arial" charset="0"/>
              </a:defRPr>
            </a:lvl1pPr>
          </a:lstStyle>
          <a:p>
            <a:pPr fontAlgn="base">
              <a:spcBef>
                <a:spcPct val="0"/>
              </a:spcBef>
              <a:spcAft>
                <a:spcPct val="0"/>
              </a:spcAft>
              <a:defRPr/>
            </a:pPr>
            <a:endParaRPr lang="en-US" altLang="en-US"/>
          </a:p>
        </p:txBody>
      </p:sp>
      <p:sp>
        <p:nvSpPr>
          <p:cNvPr id="1030" name="Rectangle 6">
            <a:extLst>
              <a:ext uri="{FF2B5EF4-FFF2-40B4-BE49-F238E27FC236}"/>
            </a:extLst>
          </p:cNvPr>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1" eaLnBrk="1" hangingPunct="1">
              <a:defRPr sz="1400">
                <a:solidFill>
                  <a:srgbClr val="000000"/>
                </a:solidFill>
                <a:latin typeface="+mn-lt"/>
                <a:cs typeface="+mn-cs"/>
              </a:defRPr>
            </a:lvl1pPr>
          </a:lstStyle>
          <a:p>
            <a:pPr fontAlgn="base">
              <a:spcBef>
                <a:spcPct val="0"/>
              </a:spcBef>
              <a:spcAft>
                <a:spcPct val="0"/>
              </a:spcAft>
              <a:defRPr/>
            </a:pPr>
            <a:fld id="{A0A0465D-368B-4CC0-9D77-FF90F41BA54C}" type="slidenum">
              <a:rPr lang="ar-SA"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02524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35874FC-8889-484C-8E21-F2BA674640D0}" type="datetimeFigureOut">
              <a:rPr lang="ar-EG">
                <a:solidFill>
                  <a:prstClr val="black">
                    <a:tint val="75000"/>
                  </a:prstClr>
                </a:solidFill>
              </a:rPr>
              <a:pPr>
                <a:defRPr/>
              </a:pPr>
              <a:t>22/02/1444</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3F9BB1F-D1FC-42C9-B79A-AE2F7EEDC7F9}" type="slidenum">
              <a:rPr lang="ar-EG">
                <a:solidFill>
                  <a:prstClr val="black">
                    <a:tint val="75000"/>
                  </a:prstClr>
                </a:solidFill>
              </a:rPr>
              <a:pPr>
                <a:defRPr/>
              </a:pPr>
              <a:t>‹#›</a:t>
            </a:fld>
            <a:endParaRPr lang="ar-EG">
              <a:solidFill>
                <a:prstClr val="black">
                  <a:tint val="75000"/>
                </a:prstClr>
              </a:solidFill>
            </a:endParaRPr>
          </a:p>
        </p:txBody>
      </p:sp>
    </p:spTree>
    <p:extLst>
      <p:ext uri="{BB962C8B-B14F-4D97-AF65-F5344CB8AC3E}">
        <p14:creationId xmlns:p14="http://schemas.microsoft.com/office/powerpoint/2010/main" val="20695732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6"/>
          <p:cNvSpPr>
            <a:spLocks noChangeArrowheads="1" noChangeShapeType="1" noTextEdit="1"/>
          </p:cNvSpPr>
          <p:nvPr/>
        </p:nvSpPr>
        <p:spPr bwMode="auto">
          <a:xfrm>
            <a:off x="0" y="3646824"/>
            <a:ext cx="9075738" cy="3094544"/>
          </a:xfrm>
          <a:prstGeom prst="rect">
            <a:avLst/>
          </a:prstGeom>
          <a:solidFill>
            <a:srgbClr val="CCFF66"/>
          </a:solidFill>
        </p:spPr>
        <p:txBody>
          <a:bodyPr wrap="none" fromWordArt="1">
            <a:prstTxWarp prst="textCurveUp">
              <a:avLst>
                <a:gd name="adj" fmla="val 38866"/>
              </a:avLst>
            </a:prstTxWarp>
          </a:bodyPr>
          <a:lstStyle/>
          <a:p>
            <a:pPr algn="ctr" fontAlgn="base">
              <a:spcBef>
                <a:spcPct val="0"/>
              </a:spcBef>
              <a:spcAft>
                <a:spcPct val="0"/>
              </a:spcAft>
            </a:pPr>
            <a:r>
              <a:rPr lang="ar-IQ" sz="2400" kern="10" dirty="0" smtClean="0">
                <a:ln w="12700">
                  <a:solidFill>
                    <a:srgbClr val="FF0000"/>
                  </a:solidFill>
                  <a:round/>
                  <a:headEnd/>
                  <a:tailEnd/>
                </a:ln>
                <a:effectLst>
                  <a:outerShdw dist="45791" dir="2021404" algn="ctr" rotWithShape="0">
                    <a:srgbClr val="808080">
                      <a:alpha val="79999"/>
                    </a:srgbClr>
                  </a:outerShdw>
                </a:effectLst>
                <a:ea typeface="+mn-cs"/>
              </a:rPr>
              <a:t>أعداد وتصميم </a:t>
            </a:r>
            <a:r>
              <a:rPr lang="ar-IQ" sz="2400" kern="10" dirty="0" smtClean="0">
                <a:ln w="12700">
                  <a:solidFill>
                    <a:srgbClr val="FF0000"/>
                  </a:solidFill>
                  <a:round/>
                  <a:headEnd/>
                  <a:tailEnd/>
                </a:ln>
                <a:solidFill>
                  <a:srgbClr val="FF0000"/>
                </a:solidFill>
                <a:effectLst>
                  <a:outerShdw dist="45791" dir="2021404" algn="ctr" rotWithShape="0">
                    <a:srgbClr val="808080">
                      <a:alpha val="79999"/>
                    </a:srgbClr>
                  </a:outerShdw>
                </a:effectLst>
                <a:ea typeface="+mn-cs"/>
              </a:rPr>
              <a:t>:أ.م.</a:t>
            </a:r>
            <a:r>
              <a:rPr lang="ar-EG" sz="2400" kern="10" dirty="0" smtClean="0">
                <a:ln w="12700">
                  <a:solidFill>
                    <a:srgbClr val="FF0000"/>
                  </a:solidFill>
                  <a:round/>
                  <a:headEnd/>
                  <a:tailEnd/>
                </a:ln>
                <a:solidFill>
                  <a:srgbClr val="FF0000"/>
                </a:solidFill>
                <a:effectLst>
                  <a:outerShdw dist="45791" dir="2021404" algn="ctr" rotWithShape="0">
                    <a:srgbClr val="808080">
                      <a:alpha val="79999"/>
                    </a:srgbClr>
                  </a:outerShdw>
                </a:effectLst>
                <a:ea typeface="+mn-cs"/>
              </a:rPr>
              <a:t>د</a:t>
            </a:r>
            <a:r>
              <a:rPr lang="ar-IQ" sz="2400" kern="10" dirty="0" smtClean="0">
                <a:ln w="12700">
                  <a:solidFill>
                    <a:srgbClr val="FF0000"/>
                  </a:solidFill>
                  <a:round/>
                  <a:headEnd/>
                  <a:tailEnd/>
                </a:ln>
                <a:solidFill>
                  <a:srgbClr val="FF0000"/>
                </a:solidFill>
                <a:effectLst>
                  <a:outerShdw dist="45791" dir="2021404" algn="ctr" rotWithShape="0">
                    <a:srgbClr val="808080">
                      <a:alpha val="79999"/>
                    </a:srgbClr>
                  </a:outerShdw>
                </a:effectLst>
                <a:ea typeface="+mn-cs"/>
              </a:rPr>
              <a:t>.</a:t>
            </a:r>
            <a:r>
              <a:rPr lang="ar-EG" sz="2400" kern="10" dirty="0" smtClean="0">
                <a:ln w="12700">
                  <a:solidFill>
                    <a:srgbClr val="FF0000"/>
                  </a:solidFill>
                  <a:round/>
                  <a:headEnd/>
                  <a:tailEnd/>
                </a:ln>
                <a:solidFill>
                  <a:srgbClr val="FF0000"/>
                </a:solidFill>
                <a:effectLst>
                  <a:outerShdw dist="45791" dir="2021404" algn="ctr" rotWithShape="0">
                    <a:srgbClr val="808080">
                      <a:alpha val="79999"/>
                    </a:srgbClr>
                  </a:outerShdw>
                </a:effectLst>
                <a:ea typeface="+mn-cs"/>
              </a:rPr>
              <a:t>/</a:t>
            </a:r>
            <a:r>
              <a:rPr lang="ar-IQ" sz="2400" kern="10" smtClean="0">
                <a:ln w="12700">
                  <a:solidFill>
                    <a:srgbClr val="FF0000"/>
                  </a:solidFill>
                  <a:round/>
                  <a:headEnd/>
                  <a:tailEnd/>
                </a:ln>
                <a:solidFill>
                  <a:srgbClr val="FF0000"/>
                </a:solidFill>
                <a:effectLst>
                  <a:outerShdw dist="45791" dir="2021404" algn="ctr" rotWithShape="0">
                    <a:srgbClr val="808080">
                      <a:alpha val="79999"/>
                    </a:srgbClr>
                  </a:outerShdw>
                </a:effectLst>
                <a:ea typeface="+mn-cs"/>
              </a:rPr>
              <a:t>رفيف </a:t>
            </a:r>
            <a:r>
              <a:rPr lang="ar-IQ" sz="2400" kern="10" smtClean="0">
                <a:ln w="12700">
                  <a:solidFill>
                    <a:srgbClr val="FF0000"/>
                  </a:solidFill>
                  <a:round/>
                  <a:headEnd/>
                  <a:tailEnd/>
                </a:ln>
                <a:solidFill>
                  <a:srgbClr val="FF0000"/>
                </a:solidFill>
                <a:effectLst>
                  <a:outerShdw dist="45791" dir="2021404" algn="ctr" rotWithShape="0">
                    <a:srgbClr val="808080">
                      <a:alpha val="79999"/>
                    </a:srgbClr>
                  </a:outerShdw>
                </a:effectLst>
                <a:ea typeface="+mn-cs"/>
              </a:rPr>
              <a:t>عبد الحافظ  </a:t>
            </a:r>
            <a:r>
              <a:rPr lang="ar-IQ" sz="2400" kern="10" dirty="0" smtClean="0">
                <a:ln w="12700">
                  <a:solidFill>
                    <a:srgbClr val="FF0000"/>
                  </a:solidFill>
                  <a:round/>
                  <a:headEnd/>
                  <a:tailEnd/>
                </a:ln>
                <a:solidFill>
                  <a:srgbClr val="FF0000"/>
                </a:solidFill>
                <a:effectLst>
                  <a:outerShdw dist="45791" dir="2021404" algn="ctr" rotWithShape="0">
                    <a:srgbClr val="808080">
                      <a:alpha val="79999"/>
                    </a:srgbClr>
                  </a:outerShdw>
                </a:effectLst>
                <a:ea typeface="+mn-cs"/>
              </a:rPr>
              <a:t>الرياحي</a:t>
            </a:r>
            <a:endParaRPr lang="ar-EG" sz="2400" kern="10" dirty="0">
              <a:ln w="12700">
                <a:solidFill>
                  <a:srgbClr val="FF0000"/>
                </a:solidFill>
                <a:round/>
                <a:headEnd/>
                <a:tailEnd/>
              </a:ln>
              <a:solidFill>
                <a:srgbClr val="FF0000"/>
              </a:solidFill>
              <a:effectLst>
                <a:outerShdw dist="45791" dir="2021404" algn="ctr" rotWithShape="0">
                  <a:srgbClr val="808080">
                    <a:alpha val="79999"/>
                  </a:srgbClr>
                </a:outerShdw>
              </a:effectLst>
              <a:ea typeface="+mn-cs"/>
            </a:endParaRPr>
          </a:p>
          <a:p>
            <a:pPr algn="ctr" fontAlgn="base">
              <a:spcBef>
                <a:spcPct val="0"/>
              </a:spcBef>
              <a:spcAft>
                <a:spcPct val="0"/>
              </a:spcAft>
            </a:pPr>
            <a:r>
              <a:rPr lang="ar-EG" sz="2400" kern="10" dirty="0">
                <a:ln w="12700">
                  <a:solidFill>
                    <a:srgbClr val="FF0000"/>
                  </a:solidFill>
                  <a:round/>
                  <a:headEnd/>
                  <a:tailEnd/>
                </a:ln>
                <a:solidFill>
                  <a:srgbClr val="FF0000"/>
                </a:solidFill>
                <a:effectLst>
                  <a:outerShdw dist="45791" dir="2021404" algn="ctr" rotWithShape="0">
                    <a:srgbClr val="808080">
                      <a:alpha val="79999"/>
                    </a:srgbClr>
                  </a:outerShdw>
                </a:effectLst>
                <a:ea typeface="+mn-cs"/>
              </a:rPr>
              <a:t>كلية التربية </a:t>
            </a:r>
            <a:r>
              <a:rPr lang="ar-IQ" sz="2400" kern="10" dirty="0" smtClean="0">
                <a:ln w="12700">
                  <a:solidFill>
                    <a:srgbClr val="FF0000"/>
                  </a:solidFill>
                  <a:round/>
                  <a:headEnd/>
                  <a:tailEnd/>
                </a:ln>
                <a:solidFill>
                  <a:srgbClr val="FF0000"/>
                </a:solidFill>
                <a:effectLst>
                  <a:outerShdw dist="45791" dir="2021404" algn="ctr" rotWithShape="0">
                    <a:srgbClr val="808080">
                      <a:alpha val="79999"/>
                    </a:srgbClr>
                  </a:outerShdw>
                </a:effectLst>
                <a:ea typeface="+mn-cs"/>
              </a:rPr>
              <a:t>للبنات</a:t>
            </a:r>
            <a:r>
              <a:rPr lang="ar-EG" sz="2400" kern="10" dirty="0" smtClean="0">
                <a:ln w="12700">
                  <a:solidFill>
                    <a:srgbClr val="FF0000"/>
                  </a:solidFill>
                  <a:round/>
                  <a:headEnd/>
                  <a:tailEnd/>
                </a:ln>
                <a:solidFill>
                  <a:srgbClr val="FF0000"/>
                </a:solidFill>
                <a:effectLst>
                  <a:outerShdw dist="45791" dir="2021404" algn="ctr" rotWithShape="0">
                    <a:srgbClr val="808080">
                      <a:alpha val="79999"/>
                    </a:srgbClr>
                  </a:outerShdw>
                </a:effectLst>
                <a:ea typeface="+mn-cs"/>
              </a:rPr>
              <a:t>- </a:t>
            </a:r>
            <a:r>
              <a:rPr lang="ar-EG" sz="2400" kern="10" dirty="0">
                <a:ln w="12700">
                  <a:solidFill>
                    <a:srgbClr val="FF0000"/>
                  </a:solidFill>
                  <a:round/>
                  <a:headEnd/>
                  <a:tailEnd/>
                </a:ln>
                <a:solidFill>
                  <a:srgbClr val="FF0000"/>
                </a:solidFill>
                <a:effectLst>
                  <a:outerShdw dist="45791" dir="2021404" algn="ctr" rotWithShape="0">
                    <a:srgbClr val="808080">
                      <a:alpha val="79999"/>
                    </a:srgbClr>
                  </a:outerShdw>
                </a:effectLst>
                <a:ea typeface="+mn-cs"/>
              </a:rPr>
              <a:t>جامعة </a:t>
            </a:r>
            <a:r>
              <a:rPr lang="ar-IQ" sz="2400" kern="10" dirty="0" smtClean="0">
                <a:ln w="12700">
                  <a:solidFill>
                    <a:srgbClr val="FF0000"/>
                  </a:solidFill>
                  <a:round/>
                  <a:headEnd/>
                  <a:tailEnd/>
                </a:ln>
                <a:solidFill>
                  <a:srgbClr val="FF0000"/>
                </a:solidFill>
                <a:effectLst>
                  <a:outerShdw dist="45791" dir="2021404" algn="ctr" rotWithShape="0">
                    <a:srgbClr val="808080">
                      <a:alpha val="79999"/>
                    </a:srgbClr>
                  </a:outerShdw>
                </a:effectLst>
                <a:ea typeface="+mn-cs"/>
              </a:rPr>
              <a:t>البصرة</a:t>
            </a:r>
            <a:r>
              <a:rPr lang="ar-EG" sz="2400" kern="10" dirty="0" smtClean="0">
                <a:ln w="12700">
                  <a:solidFill>
                    <a:srgbClr val="FF0000"/>
                  </a:solidFill>
                  <a:round/>
                  <a:headEnd/>
                  <a:tailEnd/>
                </a:ln>
                <a:solidFill>
                  <a:srgbClr val="FF0000"/>
                </a:solidFill>
                <a:effectLst>
                  <a:outerShdw dist="45791" dir="2021404" algn="ctr" rotWithShape="0">
                    <a:srgbClr val="808080">
                      <a:alpha val="79999"/>
                    </a:srgbClr>
                  </a:outerShdw>
                </a:effectLst>
                <a:ea typeface="+mn-cs"/>
              </a:rPr>
              <a:t> </a:t>
            </a:r>
            <a:endParaRPr lang="ar-EG" sz="2400" kern="10" dirty="0">
              <a:ln w="12700">
                <a:solidFill>
                  <a:srgbClr val="FF0000"/>
                </a:solidFill>
                <a:round/>
                <a:headEnd/>
                <a:tailEnd/>
              </a:ln>
              <a:solidFill>
                <a:srgbClr val="FF0000"/>
              </a:solidFill>
              <a:effectLst>
                <a:outerShdw dist="45791" dir="2021404" algn="ctr" rotWithShape="0">
                  <a:srgbClr val="808080">
                    <a:alpha val="79999"/>
                  </a:srgbClr>
                </a:outerShdw>
              </a:effectLst>
              <a:ea typeface="+mn-cs"/>
            </a:endParaRPr>
          </a:p>
        </p:txBody>
      </p:sp>
      <p:sp>
        <p:nvSpPr>
          <p:cNvPr id="15365" name="TextBox 1"/>
          <p:cNvSpPr txBox="1">
            <a:spLocks noChangeArrowheads="1"/>
          </p:cNvSpPr>
          <p:nvPr/>
        </p:nvSpPr>
        <p:spPr bwMode="auto">
          <a:xfrm>
            <a:off x="0" y="2200274"/>
            <a:ext cx="9144000" cy="1446550"/>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ar-EG" sz="4400" b="1" dirty="0" smtClean="0">
                <a:solidFill>
                  <a:prstClr val="black"/>
                </a:solidFill>
                <a:latin typeface="Times New Roman"/>
                <a:ea typeface="Times New Roman"/>
                <a:cs typeface="PT Bold Heading"/>
              </a:rPr>
              <a:t>نظام التعليم فـي اليابان </a:t>
            </a:r>
            <a:r>
              <a:rPr lang="en-US" sz="2000" b="1" dirty="0" smtClean="0">
                <a:solidFill>
                  <a:prstClr val="black"/>
                </a:solidFill>
                <a:latin typeface="Times New Roman"/>
                <a:ea typeface="Times New Roman"/>
                <a:cs typeface="Arial"/>
              </a:rPr>
              <a:t/>
            </a:r>
            <a:br>
              <a:rPr lang="en-US" sz="2000" b="1" dirty="0" smtClean="0">
                <a:solidFill>
                  <a:prstClr val="black"/>
                </a:solidFill>
                <a:latin typeface="Times New Roman"/>
                <a:ea typeface="Times New Roman"/>
                <a:cs typeface="Arial"/>
              </a:rPr>
            </a:br>
            <a:r>
              <a:rPr lang="ar-EG" sz="4400" b="1" dirty="0" smtClean="0">
                <a:solidFill>
                  <a:prstClr val="black"/>
                </a:solidFill>
                <a:latin typeface="Times New Roman"/>
                <a:ea typeface="Times New Roman"/>
                <a:cs typeface="PT Bold Heading"/>
              </a:rPr>
              <a:t>(العملاق الأسيوي/الأسطورة البشرية) </a:t>
            </a:r>
            <a:endParaRPr lang="ar-EG" sz="5400" b="1" dirty="0" smtClean="0">
              <a:solidFill>
                <a:srgbClr val="000000"/>
              </a:solidFill>
            </a:endParaRPr>
          </a:p>
        </p:txBody>
      </p:sp>
      <p:sp>
        <p:nvSpPr>
          <p:cNvPr id="2" name="AutoShape 2" descr="اعلام كلية التربية للبنات - جامعة البصرة - Home | Faceboo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292" y="57151"/>
            <a:ext cx="2143125" cy="149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78292" cy="22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915988" y="75982"/>
            <a:ext cx="1855812" cy="646331"/>
          </a:xfrm>
          <a:prstGeom prst="rect">
            <a:avLst/>
          </a:prstGeom>
          <a:noFill/>
        </p:spPr>
        <p:txBody>
          <a:bodyPr wrap="square" rtlCol="1">
            <a:spAutoFit/>
          </a:bodyPr>
          <a:lstStyle/>
          <a:p>
            <a:pPr algn="ctr"/>
            <a:r>
              <a:rPr lang="ar-IQ" sz="3600" b="1" dirty="0" smtClean="0"/>
              <a:t>علم اليابان</a:t>
            </a:r>
            <a:endParaRPr lang="ar-SA" sz="3600" b="1" dirty="0"/>
          </a:p>
        </p:txBody>
      </p:sp>
    </p:spTree>
    <p:extLst>
      <p:ext uri="{BB962C8B-B14F-4D97-AF65-F5344CB8AC3E}">
        <p14:creationId xmlns:p14="http://schemas.microsoft.com/office/powerpoint/2010/main" val="3008895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8229600" cy="5217443"/>
          </a:xfrm>
          <a:solidFill>
            <a:schemeClr val="accent5">
              <a:lumMod val="60000"/>
              <a:lumOff val="40000"/>
            </a:schemeClr>
          </a:solidFill>
        </p:spPr>
        <p:txBody>
          <a:bodyPr/>
          <a:lstStyle/>
          <a:p>
            <a:r>
              <a:rPr lang="ar-SA" sz="2800" b="1" dirty="0"/>
              <a:t>تتكون من أربع جزر أساسية هي: </a:t>
            </a:r>
            <a:r>
              <a:rPr lang="ar-SA" sz="2800" b="1" dirty="0" err="1"/>
              <a:t>هنشو</a:t>
            </a:r>
            <a:r>
              <a:rPr lang="ar-SA" sz="2800" b="1" dirty="0"/>
              <a:t>، </a:t>
            </a:r>
            <a:r>
              <a:rPr lang="ar-SA" sz="2800" b="1" dirty="0" err="1"/>
              <a:t>وشيكوكو</a:t>
            </a:r>
            <a:r>
              <a:rPr lang="ar-SA" sz="2800" b="1" dirty="0"/>
              <a:t>، </a:t>
            </a:r>
            <a:r>
              <a:rPr lang="ar-SA" sz="2800" b="1" dirty="0" err="1"/>
              <a:t>وكيدشو</a:t>
            </a:r>
            <a:r>
              <a:rPr lang="ar-SA" sz="2800" b="1" dirty="0"/>
              <a:t>، وهوكايدو، </a:t>
            </a:r>
            <a:r>
              <a:rPr lang="ar-SA" sz="2800" b="1" dirty="0" smtClean="0"/>
              <a:t>- </a:t>
            </a:r>
            <a:r>
              <a:rPr lang="ar-SA" sz="2800" b="1" dirty="0"/>
              <a:t>اللغة الرسمية: اليابانية.</a:t>
            </a:r>
          </a:p>
          <a:p>
            <a:r>
              <a:rPr lang="ar-SA" sz="2800" b="1" dirty="0"/>
              <a:t>-عدد الولايات/البلديات: 47 ولاية/3255 بلدية</a:t>
            </a:r>
          </a:p>
          <a:p>
            <a:r>
              <a:rPr lang="ar-SA" sz="2800" b="1" dirty="0"/>
              <a:t>-نظام الحكم السياسي: نظامها ملكي دستوري أي امبراطوري وبرلمان تشريعي منتخب.</a:t>
            </a:r>
          </a:p>
          <a:p>
            <a:r>
              <a:rPr lang="ar-SA" sz="2800" b="1" dirty="0"/>
              <a:t>-المناخ: مناخها شبه معتدل طوال العام </a:t>
            </a:r>
          </a:p>
          <a:p>
            <a:r>
              <a:rPr lang="ar-SA" sz="2800" b="1" dirty="0"/>
              <a:t>-العملة: عملتها هي الين ( الدولار الامريكي يساوى حوالى 110 ين )</a:t>
            </a:r>
          </a:p>
          <a:p>
            <a:endParaRPr lang="ar-SA" b="1" dirty="0"/>
          </a:p>
        </p:txBody>
      </p:sp>
    </p:spTree>
    <p:extLst>
      <p:ext uri="{BB962C8B-B14F-4D97-AF65-F5344CB8AC3E}">
        <p14:creationId xmlns:p14="http://schemas.microsoft.com/office/powerpoint/2010/main" val="37837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00200"/>
            <a:ext cx="8229600" cy="4709120"/>
          </a:xfrm>
          <a:solidFill>
            <a:schemeClr val="accent6"/>
          </a:solidFill>
        </p:spPr>
        <p:txBody>
          <a:bodyPr/>
          <a:lstStyle/>
          <a:p>
            <a:r>
              <a:rPr lang="ar-SA" sz="2800" b="1" dirty="0"/>
              <a:t>-الديانة: تتقاسم اليابان ثلاث ديانات:</a:t>
            </a:r>
          </a:p>
          <a:p>
            <a:r>
              <a:rPr lang="ar-SA" sz="2800" b="1" dirty="0"/>
              <a:t>1-  ديانة </a:t>
            </a:r>
            <a:r>
              <a:rPr lang="ar-SA" sz="2800" b="1" dirty="0" err="1"/>
              <a:t>شنتوه</a:t>
            </a:r>
            <a:r>
              <a:rPr lang="ar-SA" sz="2800" b="1" dirty="0"/>
              <a:t>   </a:t>
            </a:r>
            <a:r>
              <a:rPr lang="en-US" sz="2800" b="1" dirty="0" err="1"/>
              <a:t>shinto</a:t>
            </a:r>
            <a:r>
              <a:rPr lang="en-US" sz="2800" b="1" dirty="0"/>
              <a:t>(</a:t>
            </a:r>
            <a:r>
              <a:rPr lang="ar-SA" sz="2800" b="1" dirty="0"/>
              <a:t>صوت الآلهة) وهي الديانة القديمة في اليابان</a:t>
            </a:r>
          </a:p>
          <a:p>
            <a:r>
              <a:rPr lang="ar-SA" sz="2800" b="1" dirty="0"/>
              <a:t>2-  ديانة بوذا: تبناها أكثر أبناء البلاد وهي تنص (لا تقتل، لا تسرق- العلاقات الاجتماعية).</a:t>
            </a:r>
          </a:p>
          <a:p>
            <a:r>
              <a:rPr lang="ar-SA" sz="2800" b="1" dirty="0"/>
              <a:t>3-  الديانة المسيحية: نسبة ضئيلة من بروتستانت وكاثوليك.</a:t>
            </a:r>
          </a:p>
          <a:p>
            <a:r>
              <a:rPr lang="ar-SA" sz="2800" b="1" dirty="0"/>
              <a:t>إلا أن التيار العلماني هو التيار المتميز في اليابان وهو نتاج الفلسفة الكونفوشية (تعليم العلماء)، كما يتميز الشعب الياباني بقوة القيم والتقاليد واستعداده لتقبل التغيرات الحديثة وقدرته على انتقاء أفضلها لتصبح موروثة</a:t>
            </a:r>
            <a:r>
              <a:rPr lang="ar-SA" sz="2800" dirty="0"/>
              <a:t>.</a:t>
            </a:r>
          </a:p>
          <a:p>
            <a:endParaRPr lang="ar-SA" dirty="0"/>
          </a:p>
        </p:txBody>
      </p:sp>
    </p:spTree>
    <p:extLst>
      <p:ext uri="{BB962C8B-B14F-4D97-AF65-F5344CB8AC3E}">
        <p14:creationId xmlns:p14="http://schemas.microsoft.com/office/powerpoint/2010/main" val="3870470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6">
              <a:lumMod val="40000"/>
              <a:lumOff val="60000"/>
            </a:schemeClr>
          </a:solidFill>
        </p:spPr>
        <p:txBody>
          <a:bodyPr/>
          <a:lstStyle/>
          <a:p>
            <a:r>
              <a:rPr lang="ar-SA" b="1" dirty="0"/>
              <a:t>قدرات الطلاب اليابانيون</a:t>
            </a:r>
          </a:p>
        </p:txBody>
      </p:sp>
      <p:sp>
        <p:nvSpPr>
          <p:cNvPr id="3" name="عنصر نائب للمحتوى 2"/>
          <p:cNvSpPr>
            <a:spLocks noGrp="1"/>
          </p:cNvSpPr>
          <p:nvPr>
            <p:ph idx="1"/>
          </p:nvPr>
        </p:nvSpPr>
        <p:spPr>
          <a:solidFill>
            <a:schemeClr val="accent6">
              <a:lumMod val="75000"/>
            </a:schemeClr>
          </a:solidFill>
        </p:spPr>
        <p:txBody>
          <a:bodyPr/>
          <a:lstStyle/>
          <a:p>
            <a:r>
              <a:rPr lang="ar-SA" sz="2800" b="1" dirty="0"/>
              <a:t>الطلاب اليابانيون لديهم قدرات مذهلة، حيث يحتلون مرتبة مرتفعة بين طلاب منظمة التعاون الاقتصادي والتنمية (</a:t>
            </a:r>
            <a:r>
              <a:rPr lang="en-US" sz="2800" b="1" dirty="0"/>
              <a:t>OECD)؛ </a:t>
            </a:r>
            <a:r>
              <a:rPr lang="ar-SA" sz="2800" b="1" dirty="0"/>
              <a:t>من حيث الجودة وأيضا الأداء في العديد من المهارات الخاصة بالقراءة والكتابة بالإضافة الى الرياضيات والعلوم، وقد سبق لهم اجتياز برنامج اختبارات تقييم الطلاب الدوليين، وذلك بمتوسط ​​درجات 522.7، وهي درجات غير متوقعة اذا ما قورنت بمتوسط​​منظمة </a:t>
            </a:r>
            <a:r>
              <a:rPr lang="en-US" sz="2800" b="1" dirty="0"/>
              <a:t>OECD </a:t>
            </a:r>
            <a:r>
              <a:rPr lang="ar-SA" sz="2800" b="1" dirty="0"/>
              <a:t>البالغ 493 ، ولهذا صنفت اليابان كأحد أفضل دول منظمة التعاون الاقتصادي والتنمية من حيث الاداء في القراءة والكتابة والرياضيات والعلوم، بالإضافة الى احتلالها للمرتبة الثالثة عالميا.</a:t>
            </a:r>
          </a:p>
        </p:txBody>
      </p:sp>
    </p:spTree>
    <p:extLst>
      <p:ext uri="{BB962C8B-B14F-4D97-AF65-F5344CB8AC3E}">
        <p14:creationId xmlns:p14="http://schemas.microsoft.com/office/powerpoint/2010/main" val="31099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4"/>
          </a:solidFill>
        </p:spPr>
        <p:txBody>
          <a:bodyPr/>
          <a:lstStyle/>
          <a:p>
            <a:r>
              <a:rPr lang="ar-SA" b="1" dirty="0"/>
              <a:t>ماذا يعني التعليم بالنسبة لشعب وسكان دولة اليابان؟</a:t>
            </a:r>
          </a:p>
        </p:txBody>
      </p:sp>
      <p:sp>
        <p:nvSpPr>
          <p:cNvPr id="3" name="عنصر نائب للمحتوى 2"/>
          <p:cNvSpPr>
            <a:spLocks noGrp="1"/>
          </p:cNvSpPr>
          <p:nvPr>
            <p:ph idx="1"/>
          </p:nvPr>
        </p:nvSpPr>
        <p:spPr>
          <a:solidFill>
            <a:schemeClr val="accent4">
              <a:lumMod val="20000"/>
              <a:lumOff val="80000"/>
            </a:schemeClr>
          </a:solidFill>
        </p:spPr>
        <p:txBody>
          <a:bodyPr/>
          <a:lstStyle/>
          <a:p>
            <a:r>
              <a:rPr lang="ar-SA" sz="2400" b="1" dirty="0"/>
              <a:t>يقدر الشعب الياباني التعليم بشدة، كما انهم محبون للتعلم ويعتبرون التعليم هو العامل الأساسي للنجاح والتنقل الاجتماعي والاقتصادي، بالإضافة الى ان التعليم يمنح فرضة عظيمة للحصول على عمل في كبري مجالات التكنولوجيا في اليابان.</a:t>
            </a:r>
          </a:p>
          <a:p>
            <a:endParaRPr lang="ar-SA" sz="2400" b="1" dirty="0"/>
          </a:p>
          <a:p>
            <a:r>
              <a:rPr lang="ar-SA" sz="2400" b="1" dirty="0"/>
              <a:t>وتعتمد دولة اليابان بشكل كبير على خريجي العلوم والهندسة في عملية النمو الاقتصادي الخاص بالبلاد بعد الحرب وحتى الان، وتري اليابان ان هؤلاء يتمتعون بالمهارات والتعليم اللازمين لبناء القدرات الاقتصادية للبلاد، لذلك جعلتهم مسئولون عن وضع استراتيجيات وخطط البناء والتطور الاقتصادي من أجل الحفاظ على الاستقرار المالي والاقتصادي لدولة اليابان</a:t>
            </a:r>
          </a:p>
        </p:txBody>
      </p:sp>
    </p:spTree>
    <p:extLst>
      <p:ext uri="{BB962C8B-B14F-4D97-AF65-F5344CB8AC3E}">
        <p14:creationId xmlns:p14="http://schemas.microsoft.com/office/powerpoint/2010/main" val="1561785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3"/>
          </a:solidFill>
        </p:spPr>
        <p:txBody>
          <a:bodyPr/>
          <a:lstStyle/>
          <a:p>
            <a:r>
              <a:rPr lang="ar-SA" b="1" dirty="0"/>
              <a:t>-الديانة: تتقاسم اليابان ثلاث ديانات</a:t>
            </a:r>
            <a:r>
              <a:rPr lang="ar-SA" dirty="0"/>
              <a:t>:</a:t>
            </a:r>
          </a:p>
        </p:txBody>
      </p:sp>
      <p:sp>
        <p:nvSpPr>
          <p:cNvPr id="3" name="عنصر نائب للمحتوى 2"/>
          <p:cNvSpPr>
            <a:spLocks noGrp="1"/>
          </p:cNvSpPr>
          <p:nvPr>
            <p:ph idx="1"/>
          </p:nvPr>
        </p:nvSpPr>
        <p:spPr>
          <a:solidFill>
            <a:schemeClr val="accent3">
              <a:lumMod val="40000"/>
              <a:lumOff val="60000"/>
            </a:schemeClr>
          </a:solidFill>
        </p:spPr>
        <p:txBody>
          <a:bodyPr/>
          <a:lstStyle/>
          <a:p>
            <a:r>
              <a:rPr lang="ar-SA" sz="2800" b="1" dirty="0"/>
              <a:t>1-  </a:t>
            </a:r>
            <a:r>
              <a:rPr lang="ar-SA" sz="2800" b="1" dirty="0">
                <a:solidFill>
                  <a:srgbClr val="002060"/>
                </a:solidFill>
              </a:rPr>
              <a:t>ديانة </a:t>
            </a:r>
            <a:r>
              <a:rPr lang="ar-SA" sz="2800" b="1" dirty="0" err="1">
                <a:solidFill>
                  <a:srgbClr val="002060"/>
                </a:solidFill>
              </a:rPr>
              <a:t>شنتوه</a:t>
            </a:r>
            <a:r>
              <a:rPr lang="ar-SA" sz="2800" b="1" dirty="0">
                <a:solidFill>
                  <a:srgbClr val="002060"/>
                </a:solidFill>
              </a:rPr>
              <a:t>   </a:t>
            </a:r>
            <a:r>
              <a:rPr lang="en-US" sz="2800" b="1" dirty="0" err="1" smtClean="0"/>
              <a:t>shinto</a:t>
            </a:r>
            <a:r>
              <a:rPr lang="en-US" sz="2800" b="1" dirty="0" smtClean="0"/>
              <a:t>)</a:t>
            </a:r>
            <a:r>
              <a:rPr lang="ar-SA" sz="2800" b="1" dirty="0" smtClean="0"/>
              <a:t>صوت </a:t>
            </a:r>
            <a:r>
              <a:rPr lang="ar-SA" sz="2800" b="1" dirty="0"/>
              <a:t>الآلهة) وهي الديانة القديمة في اليابان</a:t>
            </a:r>
          </a:p>
          <a:p>
            <a:r>
              <a:rPr lang="ar-SA" sz="2800" b="1" dirty="0"/>
              <a:t>2-  ديانة بوذا: تبناها أكثر أبناء البلاد وهي تنص (لا تقتل، لا تسرق- العلاقات الاجتماعية).</a:t>
            </a:r>
          </a:p>
          <a:p>
            <a:r>
              <a:rPr lang="ar-SA" sz="2800" b="1" dirty="0"/>
              <a:t>3-  الديانة المسيحية: نسبة ضئيلة من بروتستانت وكاثوليك.</a:t>
            </a:r>
          </a:p>
          <a:p>
            <a:r>
              <a:rPr lang="ar-SA" sz="2800" b="1" dirty="0"/>
              <a:t>إلا أن التيار العلماني هو التيار المتميز في اليابان وهو نتاج الفلسفة الكونفوشية (تعليم العلماء)، كما يتميز الشعب الياباني بقوة القيم والتقاليد واستعداده لتقبل التغيرات الحديثة وقدرته على انتقاء أفضلها لتصبح موروثة</a:t>
            </a:r>
          </a:p>
          <a:p>
            <a:endParaRPr lang="ar-SA" dirty="0"/>
          </a:p>
        </p:txBody>
      </p:sp>
    </p:spTree>
    <p:extLst>
      <p:ext uri="{BB962C8B-B14F-4D97-AF65-F5344CB8AC3E}">
        <p14:creationId xmlns:p14="http://schemas.microsoft.com/office/powerpoint/2010/main" val="269109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ar-SA" b="1" smtClean="0">
                <a:solidFill>
                  <a:srgbClr val="C00000"/>
                </a:solidFill>
                <a:latin typeface="Times New Roman" pitchFamily="18" charset="0"/>
                <a:ea typeface="Times New Roman" pitchFamily="18" charset="0"/>
                <a:cs typeface="PT Bold Heading"/>
              </a:rPr>
              <a:t>اليابان </a:t>
            </a:r>
            <a:endParaRPr lang="ar-EG" b="1" smtClean="0">
              <a:solidFill>
                <a:srgbClr val="C00000"/>
              </a:solidFill>
              <a:ea typeface="Times New Roman" pitchFamily="18" charset="0"/>
              <a:cs typeface="PT Bold Heading"/>
            </a:endParaRPr>
          </a:p>
        </p:txBody>
      </p:sp>
      <p:sp>
        <p:nvSpPr>
          <p:cNvPr id="33795" name="Content Placeholder 2"/>
          <p:cNvSpPr>
            <a:spLocks noGrp="1"/>
          </p:cNvSpPr>
          <p:nvPr>
            <p:ph idx="1"/>
          </p:nvPr>
        </p:nvSpPr>
        <p:spPr>
          <a:solidFill>
            <a:schemeClr val="accent1">
              <a:lumMod val="20000"/>
              <a:lumOff val="80000"/>
            </a:schemeClr>
          </a:solidFill>
        </p:spPr>
        <p:txBody>
          <a:bodyPr/>
          <a:lstStyle/>
          <a:p>
            <a:pPr marL="715963" indent="-715963" algn="just" eaLnBrk="1" hangingPunct="1">
              <a:lnSpc>
                <a:spcPct val="140000"/>
              </a:lnSpc>
              <a:spcBef>
                <a:spcPct val="0"/>
              </a:spcBef>
              <a:buFont typeface="Arial" pitchFamily="34" charset="0"/>
              <a:buNone/>
            </a:pPr>
            <a:r>
              <a:rPr lang="ar-EG" sz="2400" b="1" dirty="0" smtClean="0">
                <a:latin typeface="Times New Roman" pitchFamily="18" charset="0"/>
                <a:ea typeface="Times New Roman" pitchFamily="18" charset="0"/>
                <a:cs typeface="Simplified Arabic" pitchFamily="18" charset="-78"/>
              </a:rPr>
              <a:t>= </a:t>
            </a:r>
            <a:r>
              <a:rPr lang="ar-SA" sz="2400" b="1" dirty="0" smtClean="0">
                <a:latin typeface="Times New Roman" pitchFamily="18" charset="0"/>
                <a:ea typeface="Times New Roman" pitchFamily="18" charset="0"/>
                <a:cs typeface="Simplified Arabic" pitchFamily="18" charset="-78"/>
              </a:rPr>
              <a:t>بندرة مواردها المادية، </a:t>
            </a:r>
            <a:r>
              <a:rPr lang="ar-EG" sz="2400" b="1" dirty="0" smtClean="0">
                <a:latin typeface="Times New Roman" pitchFamily="18" charset="0"/>
                <a:ea typeface="Times New Roman" pitchFamily="18" charset="0"/>
                <a:cs typeface="Simplified Arabic" pitchFamily="18" charset="-78"/>
              </a:rPr>
              <a:t>و</a:t>
            </a:r>
            <a:r>
              <a:rPr lang="ar-SA" sz="2400" b="1" dirty="0" smtClean="0">
                <a:latin typeface="Times New Roman" pitchFamily="18" charset="0"/>
                <a:ea typeface="Times New Roman" pitchFamily="18" charset="0"/>
                <a:cs typeface="Simplified Arabic" pitchFamily="18" charset="-78"/>
              </a:rPr>
              <a:t>مصادر الثروة الطبيعية</a:t>
            </a:r>
            <a:r>
              <a:rPr lang="ar-EG" sz="2400" b="1" dirty="0" smtClean="0">
                <a:latin typeface="Times New Roman" pitchFamily="18" charset="0"/>
                <a:ea typeface="Times New Roman" pitchFamily="18" charset="0"/>
                <a:cs typeface="Simplified Arabic" pitchFamily="18" charset="-78"/>
              </a:rPr>
              <a:t>، </a:t>
            </a:r>
          </a:p>
          <a:p>
            <a:pPr marL="715963" indent="-715963" algn="just" eaLnBrk="1" hangingPunct="1">
              <a:lnSpc>
                <a:spcPct val="140000"/>
              </a:lnSpc>
              <a:spcBef>
                <a:spcPct val="0"/>
              </a:spcBef>
              <a:buFont typeface="Arial" pitchFamily="34" charset="0"/>
              <a:buNone/>
            </a:pPr>
            <a:r>
              <a:rPr lang="ar-EG" sz="2400" b="1" dirty="0" smtClean="0">
                <a:latin typeface="Times New Roman" pitchFamily="18" charset="0"/>
                <a:ea typeface="Times New Roman" pitchFamily="18" charset="0"/>
                <a:cs typeface="Simplified Arabic" pitchFamily="18" charset="-78"/>
              </a:rPr>
              <a:t>= ألمت بها كارثة في الحرب العالمية الثانية،</a:t>
            </a:r>
          </a:p>
          <a:p>
            <a:pPr marL="715963" indent="-715963" algn="just" eaLnBrk="1" hangingPunct="1">
              <a:lnSpc>
                <a:spcPct val="140000"/>
              </a:lnSpc>
              <a:spcBef>
                <a:spcPct val="0"/>
              </a:spcBef>
              <a:buFont typeface="Arial" pitchFamily="34" charset="0"/>
              <a:buNone/>
            </a:pPr>
            <a:r>
              <a:rPr lang="ar-EG" sz="2400" b="1" dirty="0" smtClean="0">
                <a:latin typeface="Times New Roman" pitchFamily="18" charset="0"/>
                <a:ea typeface="Times New Roman" pitchFamily="18" charset="0"/>
                <a:cs typeface="Simplified Arabic" pitchFamily="18" charset="-78"/>
              </a:rPr>
              <a:t>= إلا أنها أدهشت العالم الآن بمعدلات النمو المتفوقة سواء في المجال التكنولوجي، أو المجال الإنتاجي، أو المجال الاقتصادي ...... وغيره . </a:t>
            </a:r>
            <a:endParaRPr lang="en-US" sz="2400" b="1" dirty="0" smtClean="0">
              <a:latin typeface="Times New Roman" pitchFamily="18" charset="0"/>
              <a:ea typeface="Times New Roman" pitchFamily="18" charset="0"/>
              <a:cs typeface="Simplified Arabic" pitchFamily="18" charset="-78"/>
            </a:endParaRPr>
          </a:p>
          <a:p>
            <a:pPr marL="715963" indent="-715963" algn="just" eaLnBrk="1" hangingPunct="1">
              <a:lnSpc>
                <a:spcPct val="140000"/>
              </a:lnSpc>
              <a:spcBef>
                <a:spcPct val="0"/>
              </a:spcBef>
              <a:buFont typeface="Arial" pitchFamily="34" charset="0"/>
              <a:buNone/>
            </a:pPr>
            <a:r>
              <a:rPr lang="ar-EG" sz="2400" b="1" dirty="0" smtClean="0">
                <a:latin typeface="Times New Roman" pitchFamily="18" charset="0"/>
                <a:ea typeface="Times New Roman" pitchFamily="18" charset="0"/>
                <a:cs typeface="Simplified Arabic" pitchFamily="18" charset="-78"/>
              </a:rPr>
              <a:t>= ولعل ذلك التفوق يرجع بالدرجة الأولى إلى نظام التعليم ونظام الإدارة باليابان،</a:t>
            </a:r>
          </a:p>
          <a:p>
            <a:pPr marL="715963" indent="-715963" algn="just" eaLnBrk="1" hangingPunct="1">
              <a:lnSpc>
                <a:spcPct val="140000"/>
              </a:lnSpc>
              <a:spcBef>
                <a:spcPct val="0"/>
              </a:spcBef>
              <a:buFont typeface="Arial" pitchFamily="34" charset="0"/>
              <a:buNone/>
            </a:pPr>
            <a:r>
              <a:rPr lang="ar-EG" sz="2400" b="1" dirty="0" smtClean="0">
                <a:latin typeface="Times New Roman" pitchFamily="18" charset="0"/>
                <a:ea typeface="Times New Roman" pitchFamily="18" charset="0"/>
                <a:cs typeface="Simplified Arabic" pitchFamily="18" charset="-78"/>
              </a:rPr>
              <a:t>= إرساء قواعد التعليم الحديث في اليابان يرجع إلى عام 1868 عندما تولى الإمبراطور </a:t>
            </a:r>
            <a:r>
              <a:rPr lang="ar-EG" sz="2400" b="1" dirty="0" err="1" smtClean="0">
                <a:latin typeface="Times New Roman" pitchFamily="18" charset="0"/>
                <a:ea typeface="Times New Roman" pitchFamily="18" charset="0"/>
                <a:cs typeface="Simplified Arabic" pitchFamily="18" charset="-78"/>
              </a:rPr>
              <a:t>ميجي</a:t>
            </a:r>
            <a:r>
              <a:rPr lang="ar-EG" sz="2400" b="1" dirty="0" smtClean="0">
                <a:latin typeface="Times New Roman" pitchFamily="18" charset="0"/>
                <a:ea typeface="Times New Roman" pitchFamily="18" charset="0"/>
                <a:cs typeface="Simplified Arabic" pitchFamily="18" charset="-78"/>
              </a:rPr>
              <a:t> مقاليد الحكومة في بداية عهد جديد لليابان، </a:t>
            </a:r>
            <a:endParaRPr lang="en-US" sz="2400" b="1" dirty="0" smtClean="0">
              <a:latin typeface="Times New Roman" pitchFamily="18" charset="0"/>
              <a:ea typeface="Times New Roman" pitchFamily="18" charset="0"/>
              <a:cs typeface="Simplified Arabic" pitchFamily="18" charset="-78"/>
            </a:endParaRPr>
          </a:p>
          <a:p>
            <a:pPr marL="715963" indent="-715963" eaLnBrk="1" hangingPunct="1">
              <a:lnSpc>
                <a:spcPct val="140000"/>
              </a:lnSpc>
              <a:spcBef>
                <a:spcPct val="0"/>
              </a:spcBef>
              <a:buFont typeface="Arial" pitchFamily="34" charset="0"/>
              <a:buNone/>
            </a:pPr>
            <a:r>
              <a:rPr lang="ar-EG" sz="2400" b="1" dirty="0" smtClean="0">
                <a:cs typeface="Times New Roman" pitchFamily="18" charset="0"/>
              </a:rPr>
              <a:t>= توسيع فرص التعليم أكثر من أي شيء آخر، أفقياً ورأسياً، </a:t>
            </a:r>
          </a:p>
        </p:txBody>
      </p:sp>
    </p:spTree>
    <p:extLst>
      <p:ext uri="{BB962C8B-B14F-4D97-AF65-F5344CB8AC3E}">
        <p14:creationId xmlns:p14="http://schemas.microsoft.com/office/powerpoint/2010/main" val="4181929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ar-SA" b="1" smtClean="0">
                <a:solidFill>
                  <a:srgbClr val="C00000"/>
                </a:solidFill>
                <a:latin typeface="Times New Roman" pitchFamily="18" charset="0"/>
                <a:ea typeface="Times New Roman" pitchFamily="18" charset="0"/>
                <a:cs typeface="PT Bold Heading"/>
              </a:rPr>
              <a:t>اليابان </a:t>
            </a:r>
            <a:endParaRPr lang="ar-EG" b="1" smtClean="0">
              <a:solidFill>
                <a:srgbClr val="C00000"/>
              </a:solidFill>
              <a:ea typeface="Times New Roman" pitchFamily="18" charset="0"/>
              <a:cs typeface="PT Bold Heading"/>
            </a:endParaRPr>
          </a:p>
        </p:txBody>
      </p:sp>
      <p:sp>
        <p:nvSpPr>
          <p:cNvPr id="3" name="Content Placeholder 2"/>
          <p:cNvSpPr>
            <a:spLocks noGrp="1"/>
          </p:cNvSpPr>
          <p:nvPr>
            <p:ph idx="1"/>
          </p:nvPr>
        </p:nvSpPr>
        <p:spPr>
          <a:xfrm>
            <a:off x="323850" y="1484313"/>
            <a:ext cx="8496300" cy="5113337"/>
          </a:xfrm>
        </p:spPr>
        <p:txBody>
          <a:bodyPr rtlCol="1">
            <a:normAutofit fontScale="85000" lnSpcReduction="20000"/>
          </a:bodyPr>
          <a:lstStyle/>
          <a:p>
            <a:pPr marL="715963" indent="-715963" algn="just" eaLnBrk="1" fontAlgn="auto" hangingPunct="1">
              <a:lnSpc>
                <a:spcPct val="110000"/>
              </a:lnSpc>
              <a:spcBef>
                <a:spcPts val="0"/>
              </a:spcBef>
              <a:spcAft>
                <a:spcPts val="0"/>
              </a:spcAft>
              <a:buNone/>
              <a:tabLst>
                <a:tab pos="107950" algn="l"/>
                <a:tab pos="222250" algn="l"/>
              </a:tabLst>
              <a:defRPr/>
            </a:pPr>
            <a:r>
              <a:rPr lang="ar-EG" sz="2400" b="1" spc="-20" dirty="0" smtClean="0">
                <a:latin typeface="Times New Roman"/>
                <a:ea typeface="Times New Roman"/>
                <a:cs typeface="Simplified Arabic"/>
              </a:rPr>
              <a:t>= </a:t>
            </a:r>
            <a:r>
              <a:rPr lang="ar-SA" sz="2400" b="1" spc="-20" dirty="0" smtClean="0">
                <a:latin typeface="Times New Roman"/>
                <a:ea typeface="Times New Roman"/>
                <a:cs typeface="Simplified Arabic"/>
              </a:rPr>
              <a:t>اليابان عبارة عن مجموعة من الجزر تقع على الساحل الشرقي لأسيا ، وتتخذ بصفة عامة شكل الهلال ، وتمتد من أقصى طرفها إلى الطرف الأخر مسافة 3.000 كيلو متر ، وتتكون اليابان من 4 جزر رئيسة هي ( هونشو، شيكوكو ، كيوشو ، هوكايدو ) ، </a:t>
            </a:r>
            <a:r>
              <a:rPr lang="ar-SA" sz="2400" b="1" spc="-20" dirty="0">
                <a:latin typeface="Times New Roman"/>
                <a:ea typeface="Times New Roman"/>
                <a:cs typeface="Simplified Arabic"/>
              </a:rPr>
              <a:t>هذا بالإضافة إلى سبعة آلاف جزيرة </a:t>
            </a:r>
            <a:r>
              <a:rPr lang="ar-SA" sz="2400" b="1" spc="-20" dirty="0" smtClean="0">
                <a:latin typeface="Times New Roman"/>
                <a:ea typeface="Times New Roman"/>
                <a:cs typeface="Simplified Arabic"/>
              </a:rPr>
              <a:t>صغيرة</a:t>
            </a:r>
            <a:r>
              <a:rPr lang="en-US" sz="2400" b="1" spc="-20" dirty="0" smtClean="0">
                <a:latin typeface="Times New Roman"/>
                <a:ea typeface="Times New Roman"/>
                <a:cs typeface="Simplified Arabic"/>
              </a:rPr>
              <a:t> </a:t>
            </a:r>
            <a:r>
              <a:rPr lang="ar-SA" sz="2400" b="1" spc="-20" dirty="0" smtClean="0">
                <a:latin typeface="Times New Roman"/>
                <a:ea typeface="Times New Roman"/>
                <a:cs typeface="Simplified Arabic"/>
              </a:rPr>
              <a:t>ما </a:t>
            </a:r>
            <a:r>
              <a:rPr lang="ar-SA" sz="2400" b="1" spc="-20" dirty="0">
                <a:latin typeface="Times New Roman"/>
                <a:ea typeface="Times New Roman"/>
                <a:cs typeface="Simplified Arabic"/>
              </a:rPr>
              <a:t>يطلق عليه </a:t>
            </a:r>
            <a:r>
              <a:rPr lang="ar-SA" sz="2400" b="1" spc="-20" dirty="0" err="1">
                <a:latin typeface="Times New Roman"/>
                <a:ea typeface="Times New Roman"/>
                <a:cs typeface="Simplified Arabic"/>
              </a:rPr>
              <a:t>الأرخبيل</a:t>
            </a:r>
            <a:r>
              <a:rPr lang="ar-SA" sz="2400" b="1" spc="-20" dirty="0">
                <a:latin typeface="Times New Roman"/>
                <a:ea typeface="Times New Roman"/>
                <a:cs typeface="Simplified Arabic"/>
              </a:rPr>
              <a:t> الياباني ، وتتشكل تضاريسها من السلاسل الجبلية والسهول الساحلية والأودية التي تتناثر بين الجبال في جزيرة </a:t>
            </a:r>
            <a:r>
              <a:rPr lang="ar-SA" sz="2400" b="1" spc="-20" dirty="0" err="1">
                <a:latin typeface="Times New Roman"/>
                <a:ea typeface="Times New Roman"/>
                <a:cs typeface="Simplified Arabic"/>
              </a:rPr>
              <a:t>هنشو</a:t>
            </a:r>
            <a:endParaRPr lang="ar-SA" sz="2400" b="1" spc="-20" dirty="0">
              <a:latin typeface="Times New Roman"/>
              <a:ea typeface="Times New Roman"/>
              <a:cs typeface="Simplified Arabic"/>
            </a:endParaRPr>
          </a:p>
          <a:p>
            <a:pPr marL="715963" indent="-715963" algn="just" eaLnBrk="1" fontAlgn="auto" hangingPunct="1">
              <a:lnSpc>
                <a:spcPct val="110000"/>
              </a:lnSpc>
              <a:spcBef>
                <a:spcPts val="0"/>
              </a:spcBef>
              <a:spcAft>
                <a:spcPts val="0"/>
              </a:spcAft>
              <a:buFont typeface="Arial" pitchFamily="34" charset="0"/>
              <a:buNone/>
              <a:tabLst>
                <a:tab pos="107950" algn="l"/>
                <a:tab pos="222250" algn="l"/>
              </a:tabLst>
              <a:defRPr/>
            </a:pPr>
            <a:r>
              <a:rPr lang="ar-SA" sz="2400" b="1" spc="-20" dirty="0" smtClean="0">
                <a:latin typeface="Times New Roman"/>
                <a:ea typeface="Times New Roman"/>
                <a:cs typeface="Simplified Arabic"/>
              </a:rPr>
              <a:t>، والعاصمة طوكيو . </a:t>
            </a:r>
            <a:r>
              <a:rPr lang="ar-EG" sz="2400" b="1" dirty="0" smtClean="0">
                <a:latin typeface="Times New Roman"/>
                <a:ea typeface="Times New Roman"/>
                <a:cs typeface="Simplified Arabic"/>
              </a:rPr>
              <a:t>= </a:t>
            </a:r>
            <a:r>
              <a:rPr lang="ar-SA" sz="2400" b="1" dirty="0" smtClean="0">
                <a:latin typeface="Times New Roman"/>
                <a:ea typeface="Times New Roman"/>
                <a:cs typeface="Simplified Arabic"/>
              </a:rPr>
              <a:t>مساحة أرضه حوالي 378.000 كم2 ، وتعداده 135 مليون نسمة . </a:t>
            </a:r>
            <a:endParaRPr lang="en-US" sz="1400" b="1" dirty="0" smtClean="0">
              <a:latin typeface="Times New Roman"/>
              <a:ea typeface="Times New Roman"/>
              <a:cs typeface="Simplified Arabic"/>
            </a:endParaRPr>
          </a:p>
          <a:p>
            <a:pPr marL="715963" indent="-715963" algn="just" eaLnBrk="1" fontAlgn="auto" hangingPunct="1">
              <a:lnSpc>
                <a:spcPct val="110000"/>
              </a:lnSpc>
              <a:spcBef>
                <a:spcPts val="0"/>
              </a:spcBef>
              <a:spcAft>
                <a:spcPts val="0"/>
              </a:spcAft>
              <a:buFont typeface="Arial" pitchFamily="34" charset="0"/>
              <a:buNone/>
              <a:tabLst>
                <a:tab pos="107950" algn="l"/>
                <a:tab pos="222250" algn="l"/>
              </a:tabLst>
              <a:defRPr/>
            </a:pPr>
            <a:r>
              <a:rPr lang="ar-EG" sz="2400" b="1" dirty="0" smtClean="0">
                <a:latin typeface="Times New Roman"/>
                <a:ea typeface="Times New Roman"/>
                <a:cs typeface="Simplified Arabic"/>
              </a:rPr>
              <a:t>= </a:t>
            </a:r>
            <a:r>
              <a:rPr lang="ar-SA" sz="2400" b="1" dirty="0" smtClean="0">
                <a:latin typeface="Times New Roman"/>
                <a:ea typeface="Times New Roman"/>
                <a:cs typeface="Simplified Arabic"/>
              </a:rPr>
              <a:t>مورده الأساسي يتمثل في القوة البشرية فهو لا يملك أي موارد طبيعية تذكر. </a:t>
            </a:r>
            <a:endParaRPr lang="en-US" sz="1400" b="1" dirty="0" smtClean="0">
              <a:latin typeface="Times New Roman"/>
              <a:ea typeface="Times New Roman"/>
              <a:cs typeface="Simplified Arabic"/>
            </a:endParaRPr>
          </a:p>
          <a:p>
            <a:pPr marL="715963" indent="-715963" algn="just" eaLnBrk="1" fontAlgn="auto" hangingPunct="1">
              <a:lnSpc>
                <a:spcPct val="110000"/>
              </a:lnSpc>
              <a:spcBef>
                <a:spcPts val="0"/>
              </a:spcBef>
              <a:spcAft>
                <a:spcPts val="0"/>
              </a:spcAft>
              <a:buFont typeface="Arial" pitchFamily="34" charset="0"/>
              <a:buNone/>
              <a:tabLst>
                <a:tab pos="107950" algn="l"/>
                <a:tab pos="222250" algn="l"/>
              </a:tabLst>
              <a:defRPr/>
            </a:pPr>
            <a:r>
              <a:rPr lang="ar-EG" sz="2400" b="1" dirty="0" smtClean="0">
                <a:latin typeface="Times New Roman"/>
                <a:ea typeface="Times New Roman"/>
                <a:cs typeface="Simplified Arabic"/>
              </a:rPr>
              <a:t>= </a:t>
            </a:r>
            <a:r>
              <a:rPr lang="ar-SA" sz="2400" b="1" dirty="0" smtClean="0">
                <a:latin typeface="Times New Roman"/>
                <a:ea typeface="Times New Roman"/>
                <a:cs typeface="Simplified Arabic"/>
              </a:rPr>
              <a:t>شعب يرى كل اختراع ويقلده ثم ينتج أحسن منه . </a:t>
            </a:r>
            <a:endParaRPr lang="en-US" sz="1400" b="1" dirty="0" smtClean="0">
              <a:latin typeface="Times New Roman"/>
              <a:ea typeface="Times New Roman"/>
              <a:cs typeface="Simplified Arabic"/>
            </a:endParaRPr>
          </a:p>
          <a:p>
            <a:pPr marL="715963" indent="-715963" algn="just" eaLnBrk="1" fontAlgn="auto" hangingPunct="1">
              <a:lnSpc>
                <a:spcPct val="110000"/>
              </a:lnSpc>
              <a:spcBef>
                <a:spcPts val="0"/>
              </a:spcBef>
              <a:spcAft>
                <a:spcPts val="0"/>
              </a:spcAft>
              <a:buFont typeface="Arial" pitchFamily="34" charset="0"/>
              <a:buNone/>
              <a:tabLst>
                <a:tab pos="107950" algn="l"/>
                <a:tab pos="222250" algn="l"/>
              </a:tabLst>
              <a:defRPr/>
            </a:pPr>
            <a:r>
              <a:rPr lang="ar-EG" sz="2400" b="1" dirty="0" smtClean="0">
                <a:latin typeface="Times New Roman"/>
                <a:ea typeface="Times New Roman"/>
                <a:cs typeface="Simplified Arabic"/>
              </a:rPr>
              <a:t>= </a:t>
            </a:r>
            <a:r>
              <a:rPr lang="ar-SA" sz="2400" b="1" dirty="0" smtClean="0">
                <a:latin typeface="Times New Roman"/>
                <a:ea typeface="Times New Roman"/>
                <a:cs typeface="Simplified Arabic"/>
              </a:rPr>
              <a:t>شعب يربي أطفاله على الانتماء إلى الوطن من خلال الحضانة منذ نعومة الأظافر شعاره في ذلك : الطفل يولد في عائلة ، ويتعلم في عائلة ويعمل في عائلة ، ومن ثم فعليه أن ينتمي إلى العائلة طوال حياته . </a:t>
            </a:r>
            <a:endParaRPr lang="en-US" sz="1400" b="1" dirty="0" smtClean="0">
              <a:latin typeface="Times New Roman"/>
              <a:ea typeface="Times New Roman"/>
              <a:cs typeface="Simplified Arabic"/>
            </a:endParaRPr>
          </a:p>
          <a:p>
            <a:pPr marL="715963" indent="-715963" algn="just" eaLnBrk="1" fontAlgn="auto" hangingPunct="1">
              <a:lnSpc>
                <a:spcPct val="110000"/>
              </a:lnSpc>
              <a:spcBef>
                <a:spcPts val="0"/>
              </a:spcBef>
              <a:spcAft>
                <a:spcPts val="0"/>
              </a:spcAft>
              <a:buFont typeface="Arial" pitchFamily="34" charset="0"/>
              <a:buNone/>
              <a:tabLst>
                <a:tab pos="107950" algn="l"/>
                <a:tab pos="222250" algn="l"/>
              </a:tabLst>
              <a:defRPr/>
            </a:pPr>
            <a:r>
              <a:rPr lang="ar-EG" sz="2400" b="1" dirty="0" smtClean="0">
                <a:latin typeface="Times New Roman"/>
                <a:ea typeface="Times New Roman"/>
                <a:cs typeface="Simplified Arabic"/>
              </a:rPr>
              <a:t>= </a:t>
            </a:r>
            <a:r>
              <a:rPr lang="ar-SA" sz="2400" b="1" dirty="0" smtClean="0">
                <a:latin typeface="Times New Roman"/>
                <a:ea typeface="Times New Roman"/>
                <a:cs typeface="Simplified Arabic"/>
              </a:rPr>
              <a:t>شعب آمن بالقيم الأخلاقية مثل الإخلاص – التعاون – الصدق – إتقان العمل – احترام الصغير للكبير – الترابط العائلي – الأمانة – التواضع . </a:t>
            </a:r>
            <a:endParaRPr lang="en-US" sz="1400" b="1" dirty="0" smtClean="0">
              <a:latin typeface="Times New Roman"/>
              <a:ea typeface="Times New Roman"/>
              <a:cs typeface="Simplified Arabic"/>
            </a:endParaRPr>
          </a:p>
          <a:p>
            <a:pPr marL="715963" indent="-715963" algn="just" eaLnBrk="1" fontAlgn="auto" hangingPunct="1">
              <a:lnSpc>
                <a:spcPct val="110000"/>
              </a:lnSpc>
              <a:spcBef>
                <a:spcPts val="0"/>
              </a:spcBef>
              <a:spcAft>
                <a:spcPts val="0"/>
              </a:spcAft>
              <a:buFont typeface="Arial" pitchFamily="34" charset="0"/>
              <a:buNone/>
              <a:tabLst>
                <a:tab pos="107950" algn="l"/>
                <a:tab pos="222250" algn="l"/>
              </a:tabLst>
              <a:defRPr/>
            </a:pPr>
            <a:r>
              <a:rPr lang="ar-EG" sz="2400" b="1" dirty="0" smtClean="0">
                <a:latin typeface="Times New Roman"/>
                <a:ea typeface="Times New Roman"/>
                <a:cs typeface="Simplified Arabic"/>
              </a:rPr>
              <a:t>= </a:t>
            </a:r>
            <a:r>
              <a:rPr lang="ar-SA" sz="2400" b="1" dirty="0" smtClean="0">
                <a:latin typeface="Times New Roman"/>
                <a:ea typeface="Times New Roman"/>
                <a:cs typeface="Simplified Arabic"/>
              </a:rPr>
              <a:t>شعب يهزه الزلازل وهو يهز العالم بإنتاجاته وإبداعاته . </a:t>
            </a:r>
            <a:endParaRPr lang="en-US" sz="1400" b="1" dirty="0" smtClean="0">
              <a:latin typeface="Times New Roman"/>
              <a:ea typeface="Times New Roman"/>
              <a:cs typeface="Simplified Arabic"/>
            </a:endParaRPr>
          </a:p>
          <a:p>
            <a:pPr marL="715963" indent="-715963" algn="just" eaLnBrk="1" fontAlgn="auto" hangingPunct="1">
              <a:lnSpc>
                <a:spcPct val="110000"/>
              </a:lnSpc>
              <a:spcBef>
                <a:spcPts val="0"/>
              </a:spcBef>
              <a:spcAft>
                <a:spcPts val="0"/>
              </a:spcAft>
              <a:buFont typeface="Arial" pitchFamily="34" charset="0"/>
              <a:buNone/>
              <a:defRPr/>
            </a:pPr>
            <a:r>
              <a:rPr lang="ar-EG" sz="2400" b="1" dirty="0" smtClean="0">
                <a:solidFill>
                  <a:srgbClr val="00B050"/>
                </a:solidFill>
                <a:latin typeface="Times New Roman"/>
                <a:ea typeface="Times New Roman"/>
                <a:cs typeface="Monotype Koufi"/>
              </a:rPr>
              <a:t>= شعب يؤمن ب</a:t>
            </a:r>
            <a:r>
              <a:rPr lang="ar-SA" sz="2400" b="1" dirty="0" smtClean="0">
                <a:solidFill>
                  <a:srgbClr val="00B050"/>
                </a:solidFill>
                <a:latin typeface="Times New Roman"/>
                <a:ea typeface="Times New Roman"/>
                <a:cs typeface="Monotype Koufi"/>
              </a:rPr>
              <a:t>المثل الياباني الذي يقول: </a:t>
            </a:r>
            <a:endParaRPr lang="en-US" sz="1400" b="1" dirty="0" smtClean="0">
              <a:solidFill>
                <a:srgbClr val="00B050"/>
              </a:solidFill>
              <a:latin typeface="Times New Roman"/>
              <a:ea typeface="Times New Roman"/>
              <a:cs typeface="Simplified Arabic"/>
            </a:endParaRPr>
          </a:p>
          <a:p>
            <a:pPr marL="715963" indent="-715963" algn="ctr" eaLnBrk="1" fontAlgn="auto" hangingPunct="1">
              <a:lnSpc>
                <a:spcPct val="110000"/>
              </a:lnSpc>
              <a:spcBef>
                <a:spcPts val="0"/>
              </a:spcBef>
              <a:spcAft>
                <a:spcPts val="0"/>
              </a:spcAft>
              <a:buFont typeface="Arial" pitchFamily="34" charset="0"/>
              <a:buNone/>
              <a:defRPr/>
            </a:pPr>
            <a:r>
              <a:rPr lang="ar-SA" sz="3500" b="1" dirty="0" smtClean="0">
                <a:solidFill>
                  <a:srgbClr val="C00000"/>
                </a:solidFill>
                <a:latin typeface="Times New Roman"/>
                <a:ea typeface="Times New Roman"/>
                <a:cs typeface="Simplified Arabic"/>
              </a:rPr>
              <a:t>	</a:t>
            </a:r>
            <a:r>
              <a:rPr lang="ar-EG" sz="3500" b="1" dirty="0" smtClean="0">
                <a:solidFill>
                  <a:srgbClr val="C00000"/>
                </a:solidFill>
                <a:latin typeface="Times New Roman"/>
                <a:ea typeface="Times New Roman"/>
                <a:cs typeface="Simplified Arabic"/>
              </a:rPr>
              <a:t>*</a:t>
            </a:r>
            <a:r>
              <a:rPr lang="ar-SA" sz="3500" b="1" dirty="0" smtClean="0">
                <a:solidFill>
                  <a:srgbClr val="C00000"/>
                </a:solidFill>
                <a:latin typeface="Times New Roman"/>
                <a:ea typeface="Times New Roman"/>
                <a:cs typeface="Simplified Arabic"/>
              </a:rPr>
              <a:t>كم أنت سعيد الحظ لكونك ولدت في اليابان*</a:t>
            </a:r>
            <a:endParaRPr lang="en-US" sz="3500" b="1" dirty="0" smtClean="0">
              <a:solidFill>
                <a:srgbClr val="C00000"/>
              </a:solidFill>
              <a:latin typeface="Times New Roman"/>
              <a:ea typeface="Times New Roman"/>
              <a:cs typeface="Simplified Arabic"/>
            </a:endParaRPr>
          </a:p>
        </p:txBody>
      </p:sp>
    </p:spTree>
    <p:extLst>
      <p:ext uri="{BB962C8B-B14F-4D97-AF65-F5344CB8AC3E}">
        <p14:creationId xmlns:p14="http://schemas.microsoft.com/office/powerpoint/2010/main" val="3269820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013"/>
            <a:ext cx="9144000" cy="193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مستدير الزوايا 5"/>
          <p:cNvSpPr/>
          <p:nvPr/>
        </p:nvSpPr>
        <p:spPr>
          <a:xfrm>
            <a:off x="395536" y="2132856"/>
            <a:ext cx="8568952" cy="46085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يغلب على اليابان المناخ الموسمي الذي تحكمه الرياح الموسمية التي تظهر بوضوح في فصلي الشتاء والصيف، إذ تنخفض درجات الحرارة إلى ما دون الصفر </a:t>
            </a:r>
            <a:r>
              <a:rPr lang="ar-SA" sz="2400" b="1" dirty="0" err="1">
                <a:solidFill>
                  <a:schemeClr val="tx1"/>
                </a:solidFill>
              </a:rPr>
              <a:t>شتاءًا</a:t>
            </a:r>
            <a:r>
              <a:rPr lang="ar-SA" sz="2400" b="1" dirty="0">
                <a:solidFill>
                  <a:schemeClr val="tx1"/>
                </a:solidFill>
              </a:rPr>
              <a:t>؛ </a:t>
            </a:r>
            <a:r>
              <a:rPr lang="ar-SA" sz="2400" b="1" dirty="0">
                <a:solidFill>
                  <a:srgbClr val="C00000"/>
                </a:solidFill>
              </a:rPr>
              <a:t>بسبب منطقة الضغط الجوي المنخفض شرق سيبيريا مع منطقة الضغط الجوي المرتفع غرب المحيط الهادئ، ويسود هذا المناخ البارد الذي يكثر فيه هطول الأمطار والثلوج البلاد في الفترة الممتدة من أواخر سبتمبر/ أيلول وحتى أواخر مارس/ آذار،</a:t>
            </a:r>
            <a:r>
              <a:rPr lang="ar-SA" sz="2400" b="1" dirty="0">
                <a:solidFill>
                  <a:schemeClr val="tx1"/>
                </a:solidFill>
              </a:rPr>
              <a:t> أما صيفها فيحكمها الرياح الموسمية الصيفية التي تسبب تزامن ارتفاع درجات الحرارة مع هطول الأمطار التي تمتد في الفترة الواقعة ما بين منتصف أبريل/ نيسان وحتى أوائل سبتمبر/ أيلول، ويجدر الإشارة هنا إلى أنّ اليابان معرضة بكثرة للأعاصير المدارية المدمرة التي تتركز في الجَنُوب الغربي من البلاد خاصةً في أواخر الصيف، وأوائل الخريف</a:t>
            </a:r>
          </a:p>
        </p:txBody>
      </p:sp>
    </p:spTree>
    <p:extLst>
      <p:ext uri="{BB962C8B-B14F-4D97-AF65-F5344CB8AC3E}">
        <p14:creationId xmlns:p14="http://schemas.microsoft.com/office/powerpoint/2010/main" val="2579883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776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351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bg2"/>
          </a:solidFill>
        </p:spPr>
        <p:txBody>
          <a:bodyPr/>
          <a:lstStyle/>
          <a:p>
            <a:r>
              <a:rPr lang="ar-SA" b="1" dirty="0"/>
              <a:t>نظام التعليم في اليابان (السلم التعليمي): </a:t>
            </a:r>
          </a:p>
        </p:txBody>
      </p:sp>
      <p:sp>
        <p:nvSpPr>
          <p:cNvPr id="3" name="عنصر نائب للمحتوى 2"/>
          <p:cNvSpPr>
            <a:spLocks noGrp="1"/>
          </p:cNvSpPr>
          <p:nvPr>
            <p:ph idx="1"/>
          </p:nvPr>
        </p:nvSpPr>
        <p:spPr>
          <a:solidFill>
            <a:schemeClr val="bg1">
              <a:lumMod val="65000"/>
            </a:schemeClr>
          </a:solidFill>
        </p:spPr>
        <p:txBody>
          <a:bodyPr/>
          <a:lstStyle/>
          <a:p>
            <a:r>
              <a:rPr lang="ar-SA" dirty="0"/>
              <a:t>يتضمن النظام التعليمي الياباني ثلاث مراحل أساسية إلى جانب مرحلة رياض الأطفال، وهي: مرحلة التعليم الإلزامي، وتضم المدارس الابتدائية والمتوسطة، ومرحلة التعليم الثانوي، وتشمل التعليم العام والمهني، ومرحلة التعليم العالي وتغطي كليات المجتمع، والكليات التقنية، والجامعات. التعليم في اليابان لا يقتصر فقط على التعليم الذي يجري في المدارس، بل يتعداه إلى التعليم الاجتماعي والتعليم المنزلي والتعليم في الشركات.</a:t>
            </a:r>
          </a:p>
        </p:txBody>
      </p:sp>
    </p:spTree>
    <p:extLst>
      <p:ext uri="{BB962C8B-B14F-4D97-AF65-F5344CB8AC3E}">
        <p14:creationId xmlns:p14="http://schemas.microsoft.com/office/powerpoint/2010/main" val="2758244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ar-SA" b="1" smtClean="0">
                <a:solidFill>
                  <a:srgbClr val="FF0000"/>
                </a:solidFill>
                <a:latin typeface="Times New Roman" pitchFamily="18" charset="0"/>
                <a:ea typeface="Times New Roman" pitchFamily="18" charset="0"/>
                <a:cs typeface="Monotype Koufi"/>
              </a:rPr>
              <a:t>* قالوا عن اليابان </a:t>
            </a:r>
            <a:endParaRPr lang="ar-EG" b="1" smtClean="0">
              <a:solidFill>
                <a:srgbClr val="FF0000"/>
              </a:solidFill>
              <a:ea typeface="Times New Roman" pitchFamily="18" charset="0"/>
              <a:cs typeface="Monotype Koufi"/>
            </a:endParaRPr>
          </a:p>
        </p:txBody>
      </p:sp>
      <p:sp>
        <p:nvSpPr>
          <p:cNvPr id="3" name="Content Placeholder 2"/>
          <p:cNvSpPr>
            <a:spLocks noGrp="1"/>
          </p:cNvSpPr>
          <p:nvPr>
            <p:ph idx="1"/>
          </p:nvPr>
        </p:nvSpPr>
        <p:spPr>
          <a:solidFill>
            <a:schemeClr val="accent3">
              <a:lumMod val="40000"/>
              <a:lumOff val="60000"/>
            </a:schemeClr>
          </a:solidFill>
        </p:spPr>
        <p:txBody>
          <a:bodyPr rtlCol="1">
            <a:normAutofit/>
          </a:bodyPr>
          <a:lstStyle/>
          <a:p>
            <a:pPr algn="justLow" eaLnBrk="1" fontAlgn="auto" hangingPunct="1">
              <a:spcBef>
                <a:spcPts val="0"/>
              </a:spcBef>
              <a:spcAft>
                <a:spcPts val="0"/>
              </a:spcAft>
              <a:defRPr/>
            </a:pPr>
            <a:r>
              <a:rPr lang="ar-SA" b="1" dirty="0" smtClean="0">
                <a:solidFill>
                  <a:srgbClr val="7030A0"/>
                </a:solidFill>
                <a:latin typeface="Times New Roman"/>
                <a:ea typeface="Times New Roman"/>
                <a:cs typeface="Monotype Koufi"/>
              </a:rPr>
              <a:t>أنها تحمل مجموعة من الدلالات أهمها : </a:t>
            </a:r>
            <a:endParaRPr lang="en-US" b="1" dirty="0" smtClean="0">
              <a:solidFill>
                <a:srgbClr val="7030A0"/>
              </a:solidFill>
              <a:latin typeface="Times New Roman"/>
              <a:ea typeface="Times New Roman"/>
              <a:cs typeface="Simplified Arabic"/>
            </a:endParaRPr>
          </a:p>
          <a:p>
            <a:pPr marL="715963" indent="-623888" algn="just" eaLnBrk="1" fontAlgn="auto" hangingPunct="1">
              <a:spcBef>
                <a:spcPts val="0"/>
              </a:spcBef>
              <a:spcAft>
                <a:spcPts val="0"/>
              </a:spcAft>
              <a:buFont typeface="Arial" pitchFamily="34" charset="0"/>
              <a:buNone/>
              <a:defRPr/>
            </a:pPr>
            <a:r>
              <a:rPr lang="ar-SA" b="1" dirty="0" smtClean="0">
                <a:latin typeface="Times New Roman"/>
                <a:ea typeface="Times New Roman"/>
                <a:cs typeface="Monotype Koufi"/>
              </a:rPr>
              <a:t>- </a:t>
            </a:r>
            <a:r>
              <a:rPr lang="ar-SA" b="1" dirty="0" smtClean="0">
                <a:solidFill>
                  <a:srgbClr val="FF0000"/>
                </a:solidFill>
                <a:latin typeface="Times New Roman"/>
                <a:ea typeface="Times New Roman"/>
                <a:cs typeface="Monotype Koufi"/>
              </a:rPr>
              <a:t>الإنس</a:t>
            </a:r>
            <a:r>
              <a:rPr lang="ar-EG" b="1" dirty="0" smtClean="0">
                <a:solidFill>
                  <a:srgbClr val="FF0000"/>
                </a:solidFill>
                <a:latin typeface="Times New Roman"/>
                <a:ea typeface="Times New Roman"/>
                <a:cs typeface="Monotype Koufi"/>
              </a:rPr>
              <a:t>ـ</a:t>
            </a:r>
            <a:r>
              <a:rPr lang="ar-SA" b="1" dirty="0" smtClean="0">
                <a:solidFill>
                  <a:srgbClr val="FF0000"/>
                </a:solidFill>
                <a:latin typeface="Times New Roman"/>
                <a:ea typeface="Times New Roman"/>
                <a:cs typeface="Monotype Koufi"/>
              </a:rPr>
              <a:t>ـان</a:t>
            </a:r>
            <a:r>
              <a:rPr lang="ar-SA" b="1" dirty="0" smtClean="0">
                <a:latin typeface="Times New Roman"/>
                <a:ea typeface="Times New Roman"/>
                <a:cs typeface="Monotype Koufi"/>
              </a:rPr>
              <a:t>:</a:t>
            </a:r>
            <a:r>
              <a:rPr lang="ar-SA" b="1" dirty="0" smtClean="0">
                <a:latin typeface="Times New Roman"/>
                <a:ea typeface="Times New Roman"/>
                <a:cs typeface="Simplified Arabic"/>
              </a:rPr>
              <a:t> حيث التركيز على القيم. </a:t>
            </a:r>
            <a:endParaRPr lang="en-US" b="1" dirty="0" smtClean="0">
              <a:latin typeface="Times New Roman"/>
              <a:ea typeface="Times New Roman"/>
              <a:cs typeface="Simplified Arabic"/>
            </a:endParaRPr>
          </a:p>
          <a:p>
            <a:pPr marL="715963" indent="-623888" algn="just" eaLnBrk="1" fontAlgn="auto" hangingPunct="1">
              <a:spcBef>
                <a:spcPts val="0"/>
              </a:spcBef>
              <a:spcAft>
                <a:spcPts val="0"/>
              </a:spcAft>
              <a:buFont typeface="Arial" pitchFamily="34" charset="0"/>
              <a:buNone/>
              <a:defRPr/>
            </a:pPr>
            <a:r>
              <a:rPr lang="ar-SA" b="1" dirty="0" smtClean="0">
                <a:latin typeface="Times New Roman"/>
                <a:ea typeface="Times New Roman"/>
                <a:cs typeface="Monotype Koufi"/>
              </a:rPr>
              <a:t>- </a:t>
            </a:r>
            <a:r>
              <a:rPr lang="ar-SA" b="1" dirty="0" smtClean="0">
                <a:solidFill>
                  <a:srgbClr val="FF0000"/>
                </a:solidFill>
                <a:latin typeface="Times New Roman"/>
                <a:ea typeface="Times New Roman"/>
                <a:cs typeface="Monotype Koufi"/>
              </a:rPr>
              <a:t>الإبــداع</a:t>
            </a:r>
            <a:r>
              <a:rPr lang="ar-SA" b="1" dirty="0" smtClean="0">
                <a:latin typeface="Times New Roman"/>
                <a:ea typeface="Times New Roman"/>
                <a:cs typeface="Monotype Koufi"/>
              </a:rPr>
              <a:t>:</a:t>
            </a:r>
            <a:r>
              <a:rPr lang="ar-EG" b="1" dirty="0" smtClean="0">
                <a:latin typeface="Times New Roman"/>
                <a:ea typeface="Times New Roman"/>
                <a:cs typeface="Monotype Koufi"/>
              </a:rPr>
              <a:t>  </a:t>
            </a:r>
            <a:r>
              <a:rPr lang="ar-SA" b="1" dirty="0" smtClean="0">
                <a:latin typeface="Times New Roman"/>
                <a:ea typeface="Times New Roman"/>
                <a:cs typeface="Simplified Arabic"/>
              </a:rPr>
              <a:t>حيث التركيز على التجديد. </a:t>
            </a:r>
            <a:endParaRPr lang="en-US" b="1" dirty="0" smtClean="0">
              <a:latin typeface="Times New Roman"/>
              <a:ea typeface="Times New Roman"/>
              <a:cs typeface="Simplified Arabic"/>
            </a:endParaRPr>
          </a:p>
          <a:p>
            <a:pPr marL="715963" indent="-623888" algn="just" eaLnBrk="1" fontAlgn="auto" hangingPunct="1">
              <a:spcBef>
                <a:spcPts val="0"/>
              </a:spcBef>
              <a:spcAft>
                <a:spcPts val="0"/>
              </a:spcAft>
              <a:buFont typeface="Arial" pitchFamily="34" charset="0"/>
              <a:buNone/>
              <a:defRPr/>
            </a:pPr>
            <a:r>
              <a:rPr lang="ar-SA" b="1" dirty="0" smtClean="0">
                <a:latin typeface="Times New Roman"/>
                <a:ea typeface="Times New Roman"/>
                <a:cs typeface="Monotype Koufi"/>
              </a:rPr>
              <a:t>- </a:t>
            </a:r>
            <a:r>
              <a:rPr lang="ar-SA" b="1" dirty="0" smtClean="0">
                <a:solidFill>
                  <a:srgbClr val="FF0000"/>
                </a:solidFill>
                <a:latin typeface="Times New Roman"/>
                <a:ea typeface="Times New Roman"/>
                <a:cs typeface="Monotype Koufi"/>
              </a:rPr>
              <a:t>الواق</a:t>
            </a:r>
            <a:r>
              <a:rPr lang="ar-EG" b="1" dirty="0" smtClean="0">
                <a:solidFill>
                  <a:srgbClr val="FF0000"/>
                </a:solidFill>
                <a:latin typeface="Times New Roman"/>
                <a:ea typeface="Times New Roman"/>
                <a:cs typeface="Monotype Koufi"/>
              </a:rPr>
              <a:t>ـ</a:t>
            </a:r>
            <a:r>
              <a:rPr lang="ar-SA" b="1" dirty="0" smtClean="0">
                <a:solidFill>
                  <a:srgbClr val="FF0000"/>
                </a:solidFill>
                <a:latin typeface="Times New Roman"/>
                <a:ea typeface="Times New Roman"/>
                <a:cs typeface="Monotype Koufi"/>
              </a:rPr>
              <a:t>ــع</a:t>
            </a:r>
            <a:r>
              <a:rPr lang="ar-SA" b="1" dirty="0" smtClean="0">
                <a:latin typeface="Times New Roman"/>
                <a:ea typeface="Times New Roman"/>
                <a:cs typeface="Monotype Koufi"/>
              </a:rPr>
              <a:t>:</a:t>
            </a:r>
            <a:r>
              <a:rPr lang="ar-SA" b="1" dirty="0" smtClean="0">
                <a:latin typeface="Times New Roman"/>
                <a:ea typeface="Times New Roman"/>
                <a:cs typeface="Simplified Arabic"/>
              </a:rPr>
              <a:t> حيث التركيز على حسن التكيف مع المواقف. </a:t>
            </a:r>
            <a:endParaRPr lang="en-US" b="1" dirty="0" smtClean="0">
              <a:latin typeface="Times New Roman"/>
              <a:ea typeface="Times New Roman"/>
              <a:cs typeface="Simplified Arabic"/>
            </a:endParaRPr>
          </a:p>
          <a:p>
            <a:pPr marL="715963" indent="-623888" algn="just" eaLnBrk="1" fontAlgn="auto" hangingPunct="1">
              <a:spcBef>
                <a:spcPts val="0"/>
              </a:spcBef>
              <a:spcAft>
                <a:spcPts val="0"/>
              </a:spcAft>
              <a:buFont typeface="Arial" pitchFamily="34" charset="0"/>
              <a:buNone/>
              <a:defRPr/>
            </a:pPr>
            <a:r>
              <a:rPr lang="ar-SA" b="1" dirty="0" smtClean="0">
                <a:latin typeface="Times New Roman"/>
                <a:ea typeface="Times New Roman"/>
                <a:cs typeface="Monotype Koufi"/>
              </a:rPr>
              <a:t>- </a:t>
            </a:r>
            <a:r>
              <a:rPr lang="ar-SA" b="1" dirty="0" smtClean="0">
                <a:solidFill>
                  <a:srgbClr val="FF0000"/>
                </a:solidFill>
                <a:latin typeface="Times New Roman"/>
                <a:ea typeface="Times New Roman"/>
                <a:cs typeface="Monotype Koufi"/>
              </a:rPr>
              <a:t>التطويـر</a:t>
            </a:r>
            <a:r>
              <a:rPr lang="ar-SA" b="1" dirty="0" smtClean="0">
                <a:latin typeface="Times New Roman"/>
                <a:ea typeface="Times New Roman"/>
                <a:cs typeface="Monotype Koufi"/>
              </a:rPr>
              <a:t>:</a:t>
            </a:r>
            <a:r>
              <a:rPr lang="ar-SA" b="1" dirty="0" smtClean="0">
                <a:latin typeface="Times New Roman"/>
                <a:ea typeface="Times New Roman"/>
                <a:cs typeface="Simplified Arabic"/>
              </a:rPr>
              <a:t> حيث التركيز على توظيف مستجدات العصر.  </a:t>
            </a:r>
            <a:endParaRPr lang="en-US" b="1" dirty="0" smtClean="0">
              <a:latin typeface="Times New Roman"/>
              <a:ea typeface="Times New Roman"/>
              <a:cs typeface="Simplified Arabic"/>
            </a:endParaRPr>
          </a:p>
          <a:p>
            <a:pPr marL="715963" indent="-623888" algn="just" eaLnBrk="1" fontAlgn="auto" hangingPunct="1">
              <a:spcBef>
                <a:spcPts val="0"/>
              </a:spcBef>
              <a:spcAft>
                <a:spcPts val="0"/>
              </a:spcAft>
              <a:buFont typeface="Arial" pitchFamily="34" charset="0"/>
              <a:buNone/>
              <a:defRPr/>
            </a:pPr>
            <a:r>
              <a:rPr lang="ar-SA" b="1" dirty="0" smtClean="0">
                <a:latin typeface="Times New Roman"/>
                <a:ea typeface="Times New Roman"/>
                <a:cs typeface="Monotype Koufi"/>
              </a:rPr>
              <a:t>-</a:t>
            </a:r>
            <a:r>
              <a:rPr lang="ar-EG" b="1" dirty="0" smtClean="0">
                <a:latin typeface="Times New Roman"/>
                <a:ea typeface="Times New Roman"/>
                <a:cs typeface="Monotype Koufi"/>
              </a:rPr>
              <a:t> </a:t>
            </a:r>
            <a:r>
              <a:rPr lang="ar-SA" b="1" dirty="0" smtClean="0">
                <a:solidFill>
                  <a:srgbClr val="FF0000"/>
                </a:solidFill>
                <a:latin typeface="Times New Roman"/>
                <a:ea typeface="Times New Roman"/>
                <a:cs typeface="Monotype Koufi"/>
              </a:rPr>
              <a:t>الأسطورة</a:t>
            </a:r>
            <a:r>
              <a:rPr lang="ar-SA" b="1" dirty="0" smtClean="0">
                <a:latin typeface="Times New Roman"/>
                <a:ea typeface="Times New Roman"/>
                <a:cs typeface="Monotype Koufi"/>
              </a:rPr>
              <a:t>:</a:t>
            </a:r>
            <a:r>
              <a:rPr lang="ar-SA" b="1" dirty="0" smtClean="0">
                <a:latin typeface="Times New Roman"/>
                <a:ea typeface="Times New Roman"/>
                <a:cs typeface="Simplified Arabic"/>
              </a:rPr>
              <a:t> حيث التركيز على التحدي من اجل قهر المستحيل. </a:t>
            </a:r>
            <a:endParaRPr lang="en-US" b="1" dirty="0" smtClean="0">
              <a:latin typeface="Times New Roman"/>
              <a:ea typeface="Times New Roman"/>
              <a:cs typeface="Simplified Arabic"/>
            </a:endParaRPr>
          </a:p>
          <a:p>
            <a:pPr marL="715963" indent="-623888" eaLnBrk="1" fontAlgn="auto" hangingPunct="1">
              <a:spcBef>
                <a:spcPts val="0"/>
              </a:spcBef>
              <a:spcAft>
                <a:spcPts val="0"/>
              </a:spcAft>
              <a:buFont typeface="Arial" pitchFamily="34" charset="0"/>
              <a:buNone/>
              <a:defRPr/>
            </a:pPr>
            <a:r>
              <a:rPr lang="ar-EG" b="1" dirty="0" smtClean="0">
                <a:latin typeface="Times New Roman"/>
                <a:ea typeface="Times New Roman"/>
                <a:cs typeface="Monotype Koufi"/>
              </a:rPr>
              <a:t>- </a:t>
            </a:r>
            <a:r>
              <a:rPr lang="ar-EG" b="1" dirty="0" smtClean="0">
                <a:solidFill>
                  <a:srgbClr val="FF0000"/>
                </a:solidFill>
                <a:latin typeface="Times New Roman"/>
                <a:ea typeface="Times New Roman"/>
                <a:cs typeface="Monotype Koufi"/>
              </a:rPr>
              <a:t>المايسترو</a:t>
            </a:r>
            <a:r>
              <a:rPr lang="ar-EG" b="1" dirty="0" smtClean="0">
                <a:latin typeface="Times New Roman"/>
                <a:ea typeface="Times New Roman"/>
                <a:cs typeface="Monotype Koufi"/>
              </a:rPr>
              <a:t>:</a:t>
            </a:r>
            <a:r>
              <a:rPr lang="ar-EG" b="1" dirty="0" smtClean="0">
                <a:ea typeface="Times New Roman"/>
                <a:cs typeface="Times New Roman"/>
              </a:rPr>
              <a:t>	حيث التركيز على أن تكون اليابان دائماً بمثابة الدرس رقم (1). </a:t>
            </a:r>
            <a:endParaRPr lang="ar-EG" b="1" dirty="0" smtClean="0"/>
          </a:p>
        </p:txBody>
      </p:sp>
    </p:spTree>
    <p:extLst>
      <p:ext uri="{BB962C8B-B14F-4D97-AF65-F5344CB8AC3E}">
        <p14:creationId xmlns:p14="http://schemas.microsoft.com/office/powerpoint/2010/main" val="3364814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00200"/>
            <a:ext cx="8229600" cy="4997152"/>
          </a:xfrm>
          <a:solidFill>
            <a:schemeClr val="accent2">
              <a:lumMod val="40000"/>
              <a:lumOff val="60000"/>
            </a:schemeClr>
          </a:solidFill>
        </p:spPr>
        <p:txBody>
          <a:bodyPr/>
          <a:lstStyle/>
          <a:p>
            <a:r>
              <a:rPr lang="ar-SA" sz="2800" b="1" dirty="0"/>
              <a:t>1-رياض الأطفال:</a:t>
            </a:r>
          </a:p>
          <a:p>
            <a:r>
              <a:rPr lang="ar-SA" sz="2800" b="1" dirty="0"/>
              <a:t>معظم مدارس رياض الأطفال خاصة، ويلتحق بها حوالي 61 % من الأطفال الذين تتراوح أعمارهم بين </a:t>
            </a:r>
          </a:p>
          <a:p>
            <a:r>
              <a:rPr lang="ar-SA" sz="2800" b="1" dirty="0"/>
              <a:t> بين ثلاث وخمس سنوات، وهي غير الزاميه.</a:t>
            </a:r>
          </a:p>
          <a:p>
            <a:r>
              <a:rPr lang="ar-SA" sz="2800" b="1" dirty="0"/>
              <a:t>2-المرحلة الإلزامية:</a:t>
            </a:r>
          </a:p>
          <a:p>
            <a:r>
              <a:rPr lang="ar-SA" sz="2800" b="1" dirty="0"/>
              <a:t>وتضم المدارس الابتدائية والمتوسطة، وهي مدارس مختلطة في معظمها، وأحيانا توجد مدارس منفصلة </a:t>
            </a:r>
          </a:p>
          <a:p>
            <a:r>
              <a:rPr lang="ar-SA" sz="2800" b="1" dirty="0"/>
              <a:t> للبنين وللبنات، كما أنها مدارس عامة والزامية ومجانية، ويلتحق بها 100 % من الطلبة من الفئة العمرية الموازية (6 – 15 ) سنة.</a:t>
            </a:r>
          </a:p>
          <a:p>
            <a:endParaRPr lang="ar-S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39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0"/>
            <a:ext cx="413995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76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6264696"/>
          </a:xfrm>
          <a:solidFill>
            <a:schemeClr val="accent2">
              <a:lumMod val="40000"/>
              <a:lumOff val="60000"/>
            </a:schemeClr>
          </a:solidFill>
        </p:spPr>
        <p:txBody>
          <a:bodyPr/>
          <a:lstStyle/>
          <a:p>
            <a:r>
              <a:rPr lang="ar-SA" sz="2400" b="1" dirty="0"/>
              <a:t>3- المرحلة الثانوية:</a:t>
            </a:r>
          </a:p>
          <a:p>
            <a:r>
              <a:rPr lang="ar-SA" sz="2400" b="1" dirty="0"/>
              <a:t>بعد التخرج من المدارس المتوسطة يواصل 95 % من الطلبة دراستهم في المرحلة الثانوية العليا التي </a:t>
            </a:r>
            <a:r>
              <a:rPr lang="ar-SA" sz="2400" b="1" dirty="0">
                <a:solidFill>
                  <a:srgbClr val="C00000"/>
                </a:solidFill>
              </a:rPr>
              <a:t>تتألف من ثلاث سنوات للدراسة النهارية</a:t>
            </a:r>
            <a:r>
              <a:rPr lang="ar-SA" sz="2400" b="1" dirty="0"/>
              <a:t>، </a:t>
            </a:r>
            <a:r>
              <a:rPr lang="ar-SA" sz="2400" b="1" dirty="0">
                <a:solidFill>
                  <a:srgbClr val="C00000"/>
                </a:solidFill>
              </a:rPr>
              <a:t>وأربع سنوات للمدارس المسائية</a:t>
            </a:r>
            <a:r>
              <a:rPr lang="ar-SA" sz="2400" b="1" dirty="0"/>
              <a:t>. ومعظم المدارس الثانوية مختلطة، ولكن توجد مدارس منفصلة للبنين وللبنات كل على حدة. وهذه المرحلة ذات مسارين: </a:t>
            </a:r>
            <a:r>
              <a:rPr lang="ar-SA" sz="2400" b="1" dirty="0">
                <a:solidFill>
                  <a:srgbClr val="C00000"/>
                </a:solidFill>
              </a:rPr>
              <a:t>أحدهما للطلبة الراغبين في مواصلة دراستهم الجامعية (المدارس الشاملة) </a:t>
            </a:r>
            <a:r>
              <a:rPr lang="ar-SA" sz="2400" b="1" dirty="0"/>
              <a:t>ويختاره حوالي 81 % من جميع الطلبة، </a:t>
            </a:r>
            <a:r>
              <a:rPr lang="ar-SA" sz="2400" b="1" dirty="0">
                <a:solidFill>
                  <a:srgbClr val="C00000"/>
                </a:solidFill>
              </a:rPr>
              <a:t>أما المسار الآخر فهو للطلبة الراغبين في الالتحاق بسوق العمل (المدارس الثانوية المتخصصة في المجالات الصناعية أو التجارية أو الزراعية أو السمكية أو الاجتماعية)، </a:t>
            </a:r>
            <a:r>
              <a:rPr lang="ar-SA" sz="2400" b="1" dirty="0"/>
              <a:t>والمرحلة الثانوية ليست مجانية إذ تبلغ الرسوم الدراسية حوالي100,000 مائة ألف ين في العام، وهذا المبلغ يتحمله الأهالي ومع بداية العام </a:t>
            </a:r>
            <a:r>
              <a:rPr lang="ar-SA" sz="2400" b="1" dirty="0">
                <a:solidFill>
                  <a:srgbClr val="002060"/>
                </a:solidFill>
              </a:rPr>
              <a:t>1999 بدأت تجربة جديدة في النظام التعليمي الياباني وهي دمج المرحلتين المتوسطة والثانوية في مرحلة واحدة مدتها ست  </a:t>
            </a:r>
            <a:r>
              <a:rPr lang="ar-SA" sz="2400" b="1" dirty="0" smtClean="0">
                <a:solidFill>
                  <a:srgbClr val="002060"/>
                </a:solidFill>
              </a:rPr>
              <a:t>سنوات</a:t>
            </a:r>
            <a:r>
              <a:rPr lang="ar-IQ" sz="2400" b="1" dirty="0">
                <a:solidFill>
                  <a:srgbClr val="002060"/>
                </a:solidFill>
              </a:rPr>
              <a:t> ، وتقبل الطلبة الذين أتموا الدراسة الابتدائية</a:t>
            </a:r>
            <a:r>
              <a:rPr lang="ar-IQ" sz="2400" b="1" dirty="0"/>
              <a:t>،</a:t>
            </a:r>
            <a:endParaRPr lang="ar-SA" sz="2400" b="1" dirty="0"/>
          </a:p>
          <a:p>
            <a:r>
              <a:rPr lang="ar-SA" sz="2400" b="1" dirty="0" smtClean="0"/>
              <a:t>وتنقسم </a:t>
            </a:r>
            <a:r>
              <a:rPr lang="ar-SA" sz="2400" b="1" dirty="0"/>
              <a:t>الدراسة فيها إلى: </a:t>
            </a:r>
          </a:p>
          <a:p>
            <a:r>
              <a:rPr lang="ar-SA" sz="2400" b="1" dirty="0">
                <a:solidFill>
                  <a:srgbClr val="C00000"/>
                </a:solidFill>
              </a:rPr>
              <a:t>مرحلة ثانوية أولية (التعليم المتوسط) ومرحلة ثانوية عليا (التعليم </a:t>
            </a:r>
            <a:r>
              <a:rPr lang="ar-SA" sz="2400" b="1" dirty="0" smtClean="0">
                <a:solidFill>
                  <a:srgbClr val="C00000"/>
                </a:solidFill>
              </a:rPr>
              <a:t>الثانوي</a:t>
            </a:r>
            <a:r>
              <a:rPr lang="ar-IQ" sz="2400" b="1" dirty="0" smtClean="0">
                <a:solidFill>
                  <a:srgbClr val="C00000"/>
                </a:solidFill>
              </a:rPr>
              <a:t>)</a:t>
            </a:r>
            <a:endParaRPr lang="ar-SA" sz="2400" b="1" dirty="0">
              <a:solidFill>
                <a:srgbClr val="C00000"/>
              </a:solidFill>
            </a:endParaRPr>
          </a:p>
        </p:txBody>
      </p:sp>
    </p:spTree>
    <p:extLst>
      <p:ext uri="{BB962C8B-B14F-4D97-AF65-F5344CB8AC3E}">
        <p14:creationId xmlns:p14="http://schemas.microsoft.com/office/powerpoint/2010/main" val="1713787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86617"/>
            <a:ext cx="4752528" cy="219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6632"/>
            <a:ext cx="379970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125" y="2636912"/>
            <a:ext cx="4876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4139952" y="6038821"/>
            <a:ext cx="2016224" cy="400110"/>
          </a:xfrm>
          <a:prstGeom prst="rect">
            <a:avLst/>
          </a:prstGeom>
        </p:spPr>
        <p:txBody>
          <a:bodyPr wrap="square">
            <a:spAutoFit/>
          </a:bodyPr>
          <a:lstStyle/>
          <a:p>
            <a:pPr lvl="0" algn="ctr"/>
            <a:r>
              <a:rPr lang="ar-IQ" sz="2000" b="1" dirty="0">
                <a:solidFill>
                  <a:prstClr val="black"/>
                </a:solidFill>
              </a:rPr>
              <a:t>المرحلة الثانوية</a:t>
            </a:r>
            <a:endParaRPr lang="ar-SA" sz="2000" b="1" dirty="0">
              <a:solidFill>
                <a:prstClr val="black"/>
              </a:solidFill>
            </a:endParaRPr>
          </a:p>
        </p:txBody>
      </p:sp>
    </p:spTree>
    <p:extLst>
      <p:ext uri="{BB962C8B-B14F-4D97-AF65-F5344CB8AC3E}">
        <p14:creationId xmlns:p14="http://schemas.microsoft.com/office/powerpoint/2010/main" val="901315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a:solidFill>
            <a:schemeClr val="accent1">
              <a:lumMod val="60000"/>
              <a:lumOff val="40000"/>
            </a:schemeClr>
          </a:solidFill>
        </p:spPr>
        <p:txBody>
          <a:bodyPr/>
          <a:lstStyle/>
          <a:p>
            <a:r>
              <a:rPr lang="ar-SA" sz="2400" b="1" dirty="0">
                <a:solidFill>
                  <a:srgbClr val="C00000"/>
                </a:solidFill>
              </a:rPr>
              <a:t>4- التعليم العالي:</a:t>
            </a:r>
          </a:p>
          <a:p>
            <a:r>
              <a:rPr lang="ar-SA" sz="2000" b="1" dirty="0"/>
              <a:t>يلتحق حوالي 46 % من خريجي المدارس الثانوية بمؤسسات التعليم العالي، التي تتوزع على النحو التالي:</a:t>
            </a:r>
          </a:p>
          <a:p>
            <a:r>
              <a:rPr lang="ar-SA" sz="2000" b="1" dirty="0">
                <a:solidFill>
                  <a:srgbClr val="C00000"/>
                </a:solidFill>
              </a:rPr>
              <a:t>أ. الجامعات: </a:t>
            </a:r>
            <a:r>
              <a:rPr lang="ar-SA" sz="2000" b="1" dirty="0"/>
              <a:t>ومدة الدراسة فيها أربع سنوات على الأقل للحصول على درجة البكالوريوس، وتحوي</a:t>
            </a:r>
          </a:p>
          <a:p>
            <a:r>
              <a:rPr lang="ar-SA" sz="2000" b="1" dirty="0"/>
              <a:t>كثير من الجامعات أقسام للدراسات العليا للطلبة الراغبين في الحصول على درجتي الماجستير أو الدكتوراه. وقد بلغ عدد الجامعات الوطنية 87  جامعة، والجامعات العامة86 جامعة، بينما بلغ عدد الجامعات الأهلية 553 جامعة تمثل 76 %من مجموع الجامعات اليابانية. وتبلغ رسوم الدراسة في الجامعات الأهلية حوالي</a:t>
            </a:r>
          </a:p>
          <a:p>
            <a:r>
              <a:rPr lang="ar-SA" sz="2000" b="1" dirty="0"/>
              <a:t>500,000 خمسمائة ألف ين ياباني في العام.</a:t>
            </a:r>
          </a:p>
          <a:p>
            <a:r>
              <a:rPr lang="ar-SA" sz="2000" b="1" dirty="0"/>
              <a:t>ب. </a:t>
            </a:r>
            <a:r>
              <a:rPr lang="ar-SA" sz="2000" b="1" dirty="0">
                <a:solidFill>
                  <a:srgbClr val="C00000"/>
                </a:solidFill>
              </a:rPr>
              <a:t>الكليات المتوسطة</a:t>
            </a:r>
            <a:r>
              <a:rPr lang="ar-SA" sz="2000" b="1" dirty="0"/>
              <a:t>: وتقوم هذه الكليات بتدريس تخصصات مختلفة حسب احتياجات سوق العمل في مجالات: العلوم الإدارية، والإنسانية، وتدريب المعلمين، والاقتصاد المنزلي وغيرها، وتتراوح مدة الدراسة فيها من سنتين إلى ثلاث سنوات، يحصل بعدها الطالب على درجة زمالة متوسطة دبلوم متوسط، ويمكن للطلبة متابعة دراستهم الجامعية في التخصصات التي لها علاقة بدراستهم ، وقد بلغ عدد الكليات المتوسطة الوطنية والعامة 52كلية، والكليات الأهلية  428  كلية تمثل  89 % من مجموع الكليات المتوسطة باليابان.</a:t>
            </a:r>
          </a:p>
          <a:p>
            <a:endParaRPr lang="ar-SA" dirty="0"/>
          </a:p>
        </p:txBody>
      </p:sp>
    </p:spTree>
    <p:extLst>
      <p:ext uri="{BB962C8B-B14F-4D97-AF65-F5344CB8AC3E}">
        <p14:creationId xmlns:p14="http://schemas.microsoft.com/office/powerpoint/2010/main" val="4159058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465297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688"/>
            <a:ext cx="3888432"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582" y="3789040"/>
            <a:ext cx="7272807"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635896" y="5805264"/>
            <a:ext cx="2376264" cy="523220"/>
          </a:xfrm>
          <a:prstGeom prst="rect">
            <a:avLst/>
          </a:prstGeom>
          <a:noFill/>
        </p:spPr>
        <p:txBody>
          <a:bodyPr wrap="square" rtlCol="1">
            <a:spAutoFit/>
          </a:bodyPr>
          <a:lstStyle/>
          <a:p>
            <a:pPr algn="ctr"/>
            <a:r>
              <a:rPr lang="ar-IQ" sz="2800" b="1" dirty="0" smtClean="0"/>
              <a:t>التعليم العالي</a:t>
            </a:r>
            <a:endParaRPr lang="ar-SA" sz="2800" b="1" dirty="0"/>
          </a:p>
        </p:txBody>
      </p:sp>
    </p:spTree>
    <p:extLst>
      <p:ext uri="{BB962C8B-B14F-4D97-AF65-F5344CB8AC3E}">
        <p14:creationId xmlns:p14="http://schemas.microsoft.com/office/powerpoint/2010/main" val="122176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20000"/>
              <a:lumOff val="80000"/>
            </a:schemeClr>
          </a:solidFill>
        </p:spPr>
        <p:txBody>
          <a:bodyPr/>
          <a:lstStyle/>
          <a:p>
            <a:r>
              <a:rPr lang="ar-SA" b="1" dirty="0"/>
              <a:t>أهداف التعليم في اليابان: </a:t>
            </a:r>
          </a:p>
        </p:txBody>
      </p:sp>
      <p:sp>
        <p:nvSpPr>
          <p:cNvPr id="3" name="عنصر نائب للمحتوى 2"/>
          <p:cNvSpPr>
            <a:spLocks noGrp="1"/>
          </p:cNvSpPr>
          <p:nvPr>
            <p:ph idx="1"/>
          </p:nvPr>
        </p:nvSpPr>
        <p:spPr>
          <a:solidFill>
            <a:schemeClr val="accent1">
              <a:lumMod val="40000"/>
              <a:lumOff val="60000"/>
            </a:schemeClr>
          </a:solidFill>
        </p:spPr>
        <p:txBody>
          <a:bodyPr/>
          <a:lstStyle/>
          <a:p>
            <a:r>
              <a:rPr lang="ar-SA" sz="2000" b="1" dirty="0"/>
              <a:t>1-إعداد النشء بطريقة تشعره بالسعادة والاهتمام بالأخلاق والتربية الوجدانية، واحترام الآخرين، من خلال تعاون المدرسة مع البيت والمجتمع المحلي.</a:t>
            </a:r>
          </a:p>
          <a:p>
            <a:r>
              <a:rPr lang="ar-SA" sz="2000" b="1" dirty="0"/>
              <a:t>2- دعم التعليم المهني ومساعدة الشباب على إعداد خططهم المهنية المستقلة.</a:t>
            </a:r>
          </a:p>
          <a:p>
            <a:r>
              <a:rPr lang="ar-SA" sz="2000" b="1" dirty="0"/>
              <a:t>3-تنمية الموارد البشرية في ضوء خطط تحقق التكيف مع تحديات القرن الواحد والعشرين.</a:t>
            </a:r>
          </a:p>
          <a:p>
            <a:r>
              <a:rPr lang="ar-SA" sz="2000" b="1" dirty="0"/>
              <a:t>4-تشجيع التعليم الأهلي.</a:t>
            </a:r>
          </a:p>
          <a:p>
            <a:r>
              <a:rPr lang="ar-SA" sz="2000" b="1" dirty="0"/>
              <a:t>5-تعزيز التعاون الدولي وتبادل الخبرات.</a:t>
            </a:r>
          </a:p>
          <a:p>
            <a:r>
              <a:rPr lang="ar-SA" sz="2000" b="1" dirty="0"/>
              <a:t>6- تحسين قوة الثقافة اليابانية لتزداد ثراء وجاذبية لأفراد المجتمع.</a:t>
            </a:r>
          </a:p>
          <a:p>
            <a:r>
              <a:rPr lang="ar-SA" sz="2000" b="1" dirty="0"/>
              <a:t>7- الارتقاء بأساليب التعليم مدى الحياة.</a:t>
            </a:r>
          </a:p>
          <a:p>
            <a:r>
              <a:rPr lang="ar-SA" sz="2000" b="1" dirty="0"/>
              <a:t>8- إصلاح التعليم الجامعي، مع تحسين جودته.</a:t>
            </a:r>
          </a:p>
          <a:p>
            <a:r>
              <a:rPr lang="ar-SA" sz="2000" b="1" dirty="0"/>
              <a:t>9- امتلاك القدرة على معرفة الآخر والتواصل معه، من خلال تعلم اللغة الانجليزية</a:t>
            </a:r>
          </a:p>
          <a:p>
            <a:r>
              <a:rPr lang="ar-SA" sz="2000" b="1" dirty="0"/>
              <a:t>واتقانها باعتبارها لغة عالمية واسعة الانتشار.</a:t>
            </a:r>
          </a:p>
          <a:p>
            <a:r>
              <a:rPr lang="ar-SA" sz="2000" b="1" dirty="0"/>
              <a:t>10- تحقيق التوازن الدقيق بين مصالح الأفراد ومصلحة الجماعة.</a:t>
            </a:r>
          </a:p>
          <a:p>
            <a:endParaRPr lang="ar-SA" dirty="0"/>
          </a:p>
        </p:txBody>
      </p:sp>
    </p:spTree>
    <p:extLst>
      <p:ext uri="{BB962C8B-B14F-4D97-AF65-F5344CB8AC3E}">
        <p14:creationId xmlns:p14="http://schemas.microsoft.com/office/powerpoint/2010/main" val="1807151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20000"/>
              <a:lumOff val="80000"/>
            </a:schemeClr>
          </a:solidFill>
        </p:spPr>
        <p:txBody>
          <a:bodyPr/>
          <a:lstStyle/>
          <a:p>
            <a:r>
              <a:rPr lang="ar-SA" b="1" dirty="0"/>
              <a:t>تمويل التعليم:</a:t>
            </a:r>
          </a:p>
        </p:txBody>
      </p:sp>
      <p:sp>
        <p:nvSpPr>
          <p:cNvPr id="3" name="عنصر نائب للمحتوى 2"/>
          <p:cNvSpPr>
            <a:spLocks noGrp="1"/>
          </p:cNvSpPr>
          <p:nvPr>
            <p:ph idx="1"/>
          </p:nvPr>
        </p:nvSpPr>
        <p:spPr>
          <a:solidFill>
            <a:schemeClr val="tx2">
              <a:lumMod val="20000"/>
              <a:lumOff val="80000"/>
            </a:schemeClr>
          </a:solidFill>
        </p:spPr>
        <p:txBody>
          <a:bodyPr/>
          <a:lstStyle/>
          <a:p>
            <a:r>
              <a:rPr lang="ar-SA" sz="2400" b="1" dirty="0"/>
              <a:t>يتم تمويل التعليم في اليابان من الضرائب المحلية والعامة، وتقوم الحكومة المركزية ممثلة في وزارة التربية بتحمل نصيب كبير من نفقات التعليم يصل إلى نسبة 5,8% من ميزانية الدخل القومي، يتمثل في تخصيص أموال للمجالس التعليمية الإقليمية والمحلية والمدراس الخاصة والهيئات البحثية، كما ان الآباء يدفعون بعض</a:t>
            </a:r>
          </a:p>
          <a:p>
            <a:r>
              <a:rPr lang="ar-SA" sz="2400" b="1" dirty="0"/>
              <a:t>النفقات التعليمية تمثل 11% من قيمة الانفاق الكلي على التعليم الابتدائي، 15% من قيمة الانفاق على التعليم المتوسط(الثانوية الدنيا)، و 23,5% من قيمة الانفاق على المرحلة الثانوية العليا، وتشارك السلطات المحلية والإقليمية بجزء من النفقات خصوصاً ما يتعلق بأجور المعلمين.</a:t>
            </a:r>
          </a:p>
          <a:p>
            <a:endParaRPr lang="ar-SA" dirty="0"/>
          </a:p>
        </p:txBody>
      </p:sp>
    </p:spTree>
    <p:extLst>
      <p:ext uri="{BB962C8B-B14F-4D97-AF65-F5344CB8AC3E}">
        <p14:creationId xmlns:p14="http://schemas.microsoft.com/office/powerpoint/2010/main" val="1898879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ar-SA" b="1" smtClean="0">
                <a:solidFill>
                  <a:srgbClr val="002060"/>
                </a:solidFill>
                <a:latin typeface="Times New Roman" pitchFamily="18" charset="0"/>
                <a:ea typeface="Times New Roman" pitchFamily="18" charset="0"/>
                <a:cs typeface="Monotype Koufi"/>
              </a:rPr>
              <a:t>الثورة التكنولوجية </a:t>
            </a:r>
            <a:endParaRPr lang="ar-EG" b="1" smtClean="0">
              <a:solidFill>
                <a:srgbClr val="002060"/>
              </a:solidFill>
              <a:ea typeface="Times New Roman" pitchFamily="18" charset="0"/>
              <a:cs typeface="Monotype Koufi"/>
            </a:endParaRPr>
          </a:p>
        </p:txBody>
      </p:sp>
      <p:sp>
        <p:nvSpPr>
          <p:cNvPr id="35843" name="Content Placeholder 2"/>
          <p:cNvSpPr>
            <a:spLocks noGrp="1"/>
          </p:cNvSpPr>
          <p:nvPr>
            <p:ph idx="1"/>
          </p:nvPr>
        </p:nvSpPr>
        <p:spPr>
          <a:solidFill>
            <a:schemeClr val="accent4">
              <a:lumMod val="60000"/>
              <a:lumOff val="40000"/>
            </a:schemeClr>
          </a:solidFill>
        </p:spPr>
        <p:txBody>
          <a:bodyPr/>
          <a:lstStyle/>
          <a:p>
            <a:pPr lvl="1" algn="just" eaLnBrk="1" hangingPunct="1">
              <a:lnSpc>
                <a:spcPct val="150000"/>
              </a:lnSpc>
              <a:spcBef>
                <a:spcPct val="0"/>
              </a:spcBef>
              <a:buFont typeface="Wingdings" pitchFamily="2" charset="2"/>
              <a:buChar char=""/>
            </a:pPr>
            <a:r>
              <a:rPr lang="ar-SA" b="1" dirty="0" smtClean="0">
                <a:solidFill>
                  <a:srgbClr val="00B050"/>
                </a:solidFill>
                <a:latin typeface="Times New Roman" pitchFamily="18" charset="0"/>
                <a:ea typeface="Times New Roman" pitchFamily="18" charset="0"/>
                <a:cs typeface="Mudir MT"/>
              </a:rPr>
              <a:t>مر التطور التكنولوجي في اليابان بثلاث مراحل : </a:t>
            </a:r>
            <a:endParaRPr lang="en-US" sz="1600" b="1" dirty="0" smtClean="0">
              <a:solidFill>
                <a:srgbClr val="00B050"/>
              </a:solidFill>
              <a:latin typeface="Times New Roman" pitchFamily="18" charset="0"/>
              <a:ea typeface="Times New Roman" pitchFamily="18" charset="0"/>
              <a:cs typeface="Mudir MT"/>
            </a:endParaRPr>
          </a:p>
          <a:p>
            <a:pPr algn="just" eaLnBrk="1" hangingPunct="1">
              <a:lnSpc>
                <a:spcPct val="150000"/>
              </a:lnSpc>
              <a:spcBef>
                <a:spcPct val="0"/>
              </a:spcBef>
              <a:buFont typeface="Times New Roman" pitchFamily="18" charset="0"/>
              <a:buChar char="-"/>
            </a:pPr>
            <a:r>
              <a:rPr lang="ar-SA" b="1" dirty="0" smtClean="0">
                <a:latin typeface="Times New Roman" pitchFamily="18" charset="0"/>
                <a:ea typeface="Times New Roman" pitchFamily="18" charset="0"/>
                <a:cs typeface="Simplified Arabic" pitchFamily="18" charset="-78"/>
              </a:rPr>
              <a:t>تكنولوجيا الإنتاج الكبير في فترة النمو الاقتصادي . </a:t>
            </a:r>
            <a:endParaRPr lang="en-US" sz="1800" b="1" dirty="0" smtClean="0">
              <a:latin typeface="Times New Roman" pitchFamily="18" charset="0"/>
              <a:ea typeface="Times New Roman" pitchFamily="18" charset="0"/>
              <a:cs typeface="Simplified Arabic" pitchFamily="18" charset="-78"/>
            </a:endParaRPr>
          </a:p>
          <a:p>
            <a:pPr algn="just" eaLnBrk="1" hangingPunct="1">
              <a:lnSpc>
                <a:spcPct val="150000"/>
              </a:lnSpc>
              <a:spcBef>
                <a:spcPct val="0"/>
              </a:spcBef>
              <a:buFont typeface="Times New Roman" pitchFamily="18" charset="0"/>
              <a:buChar char="-"/>
            </a:pPr>
            <a:r>
              <a:rPr lang="ar-SA" b="1" dirty="0" smtClean="0">
                <a:latin typeface="Times New Roman" pitchFamily="18" charset="0"/>
                <a:ea typeface="Times New Roman" pitchFamily="18" charset="0"/>
                <a:cs typeface="Simplified Arabic" pitchFamily="18" charset="-78"/>
              </a:rPr>
              <a:t>تكنولوجيا توفير الطاقة بعد أزمة البترول . </a:t>
            </a:r>
            <a:endParaRPr lang="en-US" sz="1800" b="1" dirty="0" smtClean="0">
              <a:latin typeface="Times New Roman" pitchFamily="18" charset="0"/>
              <a:ea typeface="Times New Roman" pitchFamily="18" charset="0"/>
              <a:cs typeface="Simplified Arabic" pitchFamily="18" charset="-78"/>
            </a:endParaRPr>
          </a:p>
          <a:p>
            <a:pPr algn="just" eaLnBrk="1" hangingPunct="1">
              <a:lnSpc>
                <a:spcPct val="150000"/>
              </a:lnSpc>
              <a:spcBef>
                <a:spcPct val="0"/>
              </a:spcBef>
              <a:buFont typeface="Times New Roman" pitchFamily="18" charset="0"/>
              <a:buChar char="-"/>
            </a:pPr>
            <a:r>
              <a:rPr lang="ar-SA" b="1" dirty="0" smtClean="0">
                <a:latin typeface="Times New Roman" pitchFamily="18" charset="0"/>
                <a:ea typeface="Times New Roman" pitchFamily="18" charset="0"/>
                <a:cs typeface="Simplified Arabic" pitchFamily="18" charset="-78"/>
              </a:rPr>
              <a:t>تكنولوجيا المعلومات (ثورة المعلومات) . </a:t>
            </a:r>
            <a:endParaRPr lang="en-US" sz="1800" b="1" dirty="0" smtClean="0">
              <a:latin typeface="Times New Roman" pitchFamily="18" charset="0"/>
              <a:ea typeface="Times New Roman" pitchFamily="18" charset="0"/>
              <a:cs typeface="Simplified Arabic" pitchFamily="18" charset="-78"/>
            </a:endParaRPr>
          </a:p>
        </p:txBody>
      </p:sp>
    </p:spTree>
    <p:extLst>
      <p:ext uri="{BB962C8B-B14F-4D97-AF65-F5344CB8AC3E}">
        <p14:creationId xmlns:p14="http://schemas.microsoft.com/office/powerpoint/2010/main" val="3273407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20000"/>
              <a:lumOff val="80000"/>
            </a:schemeClr>
          </a:solidFill>
        </p:spPr>
        <p:txBody>
          <a:bodyPr/>
          <a:lstStyle/>
          <a:p>
            <a:r>
              <a:rPr lang="ar-SA" b="1" dirty="0"/>
              <a:t>إعداد المعلم:</a:t>
            </a:r>
          </a:p>
        </p:txBody>
      </p:sp>
      <p:sp>
        <p:nvSpPr>
          <p:cNvPr id="3" name="عنصر نائب للمحتوى 2"/>
          <p:cNvSpPr>
            <a:spLocks noGrp="1"/>
          </p:cNvSpPr>
          <p:nvPr>
            <p:ph idx="1"/>
          </p:nvPr>
        </p:nvSpPr>
        <p:spPr>
          <a:xfrm>
            <a:off x="457200" y="1600200"/>
            <a:ext cx="8229600" cy="5069160"/>
          </a:xfrm>
          <a:solidFill>
            <a:schemeClr val="accent3">
              <a:lumMod val="40000"/>
              <a:lumOff val="60000"/>
            </a:schemeClr>
          </a:solidFill>
        </p:spPr>
        <p:txBody>
          <a:bodyPr/>
          <a:lstStyle/>
          <a:p>
            <a:r>
              <a:rPr lang="ar-SA" sz="2000" b="1" dirty="0"/>
              <a:t>تعد عملية إعداد المعلم وتدريبه ورعايته من أهم العوامل التي قد تؤدي إلى</a:t>
            </a:r>
          </a:p>
          <a:p>
            <a:r>
              <a:rPr lang="ar-SA" sz="2000" b="1" dirty="0"/>
              <a:t>فعالية نظام التعليم في اليابان، ويتم إعداد المعلمين لجميع مراحل التعليم في معاهد إعداد المعلمين أو في الجامعات، وتحت إشراف وزارة التربية والعلوم والرياضة والثقافة، ويمنح الطالب المتخرج من هذه المعاهد أو الجامعات شهادات من فئتين:</a:t>
            </a:r>
          </a:p>
          <a:p>
            <a:r>
              <a:rPr lang="ar-SA" sz="2000" b="1" dirty="0">
                <a:solidFill>
                  <a:srgbClr val="C00000"/>
                </a:solidFill>
              </a:rPr>
              <a:t>الفئة الأولى: </a:t>
            </a:r>
          </a:p>
          <a:p>
            <a:r>
              <a:rPr lang="ar-SA" sz="2000" b="1" dirty="0">
                <a:solidFill>
                  <a:srgbClr val="C00000"/>
                </a:solidFill>
              </a:rPr>
              <a:t>شهادة معلم المرحلة الثانوية العليا بعد تخرجه من الجامعة وحصوله على درجة الماجستير، وهي شهادة صلاحية </a:t>
            </a:r>
            <a:r>
              <a:rPr lang="ar-SA" sz="2000" b="1" dirty="0" err="1">
                <a:solidFill>
                  <a:srgbClr val="C00000"/>
                </a:solidFill>
              </a:rPr>
              <a:t>التدريس.وبرنامج</a:t>
            </a:r>
            <a:r>
              <a:rPr lang="ar-SA" sz="2000" b="1" dirty="0">
                <a:solidFill>
                  <a:srgbClr val="C00000"/>
                </a:solidFill>
              </a:rPr>
              <a:t> اعداد معلم الثانوية يتكون من 10%مقررات علوم تربوية و90%مقررات  أكاديمية تخصصية</a:t>
            </a:r>
            <a:r>
              <a:rPr lang="ar-SA" sz="2000" b="1" dirty="0"/>
              <a:t>.</a:t>
            </a:r>
          </a:p>
          <a:p>
            <a:r>
              <a:rPr lang="ar-SA" sz="2000" b="1" dirty="0">
                <a:solidFill>
                  <a:srgbClr val="002060"/>
                </a:solidFill>
              </a:rPr>
              <a:t>الفئة الثانية:</a:t>
            </a:r>
          </a:p>
          <a:p>
            <a:r>
              <a:rPr lang="ar-SA" sz="2000" b="1" dirty="0">
                <a:solidFill>
                  <a:srgbClr val="002060"/>
                </a:solidFill>
              </a:rPr>
              <a:t>فئة معلمي رياض الأطفال والمدرسة الابتدائية والمتوسطة، حيث يدرس لمدة عامين بعد المرحلة الثانوية ويحصل على شهادة صلاحية التدريس، ويتكون برنامج اعداده من 30% علوم تربوية و 70% مقررات أكاديمية.</a:t>
            </a:r>
          </a:p>
          <a:p>
            <a:r>
              <a:rPr lang="ar-SA" sz="2000" b="1" dirty="0">
                <a:solidFill>
                  <a:srgbClr val="002060"/>
                </a:solidFill>
              </a:rPr>
              <a:t>وتنظم الجامعات اليابانية دورات تعليمية للمعلمين أثناء الخدمة، وهذا يهدف للمحافظة على مستويات محددة للمعلمين، كما يهدف إلى تحسين الأداء التعليمي، ونتيجة هذا التدريب يدخل المعلم في سلم ترقية المعلمين.</a:t>
            </a:r>
          </a:p>
          <a:p>
            <a:endParaRPr lang="ar-SA" dirty="0"/>
          </a:p>
        </p:txBody>
      </p:sp>
    </p:spTree>
    <p:extLst>
      <p:ext uri="{BB962C8B-B14F-4D97-AF65-F5344CB8AC3E}">
        <p14:creationId xmlns:p14="http://schemas.microsoft.com/office/powerpoint/2010/main" val="1421151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solidFill>
        </p:spPr>
        <p:txBody>
          <a:bodyPr/>
          <a:lstStyle/>
          <a:p>
            <a:r>
              <a:rPr lang="ar-SA" b="1" dirty="0"/>
              <a:t>العام الدراسي:</a:t>
            </a:r>
          </a:p>
        </p:txBody>
      </p:sp>
      <p:sp>
        <p:nvSpPr>
          <p:cNvPr id="3" name="عنصر نائب للمحتوى 2"/>
          <p:cNvSpPr>
            <a:spLocks noGrp="1"/>
          </p:cNvSpPr>
          <p:nvPr>
            <p:ph idx="1"/>
          </p:nvPr>
        </p:nvSpPr>
        <p:spPr>
          <a:xfrm>
            <a:off x="35496" y="1600200"/>
            <a:ext cx="8928992" cy="4997152"/>
          </a:xfrm>
          <a:solidFill>
            <a:schemeClr val="accent6">
              <a:lumMod val="60000"/>
              <a:lumOff val="40000"/>
            </a:schemeClr>
          </a:solidFill>
        </p:spPr>
        <p:txBody>
          <a:bodyPr/>
          <a:lstStyle/>
          <a:p>
            <a:r>
              <a:rPr lang="ar-SA" sz="2400" b="1" dirty="0"/>
              <a:t>بدأ العام الدراسي في اليابان في من في 31 إبريل كل عام وينتهي في مارس من السنة التالية، وينقسم العام الدراسي إلى ثلاثة فصول دراسية هي:</a:t>
            </a:r>
          </a:p>
          <a:p>
            <a:r>
              <a:rPr lang="ar-SA" sz="2400" b="1" dirty="0">
                <a:solidFill>
                  <a:srgbClr val="002060"/>
                </a:solidFill>
              </a:rPr>
              <a:t>الفصل الدراسي الاول: من إبريل إلى يوليو.</a:t>
            </a:r>
          </a:p>
          <a:p>
            <a:r>
              <a:rPr lang="ar-SA" sz="2400" b="1" dirty="0">
                <a:solidFill>
                  <a:srgbClr val="002060"/>
                </a:solidFill>
              </a:rPr>
              <a:t>الفصل الدراسي الثاني: من سبتمبر إلى ديسمبر.</a:t>
            </a:r>
          </a:p>
          <a:p>
            <a:r>
              <a:rPr lang="ar-SA" sz="2400" b="1" dirty="0">
                <a:solidFill>
                  <a:srgbClr val="002060"/>
                </a:solidFill>
              </a:rPr>
              <a:t>الفصل الدراسي الثالث: من يناير إلى مارس.</a:t>
            </a:r>
          </a:p>
          <a:p>
            <a:r>
              <a:rPr lang="ar-SA" sz="2400" b="1" dirty="0" err="1"/>
              <a:t>وبناءا</a:t>
            </a:r>
            <a:r>
              <a:rPr lang="ar-SA" sz="2400" b="1" dirty="0"/>
              <a:t> على ذلك تصل أيام العام الدراسي التي يقضيها الطالب في اليابان إلى 340يوما دراسيًا في العام، كما أن المدرسة تعمل لنصف الوقت يوم السبت من كل أسبوع وتبدا العطلة في نهاية يوليو وتنتهي في نهاية أغسطس</a:t>
            </a:r>
          </a:p>
          <a:p>
            <a:r>
              <a:rPr lang="ar-SA" sz="2400" b="1" dirty="0" smtClean="0"/>
              <a:t>، </a:t>
            </a:r>
            <a:r>
              <a:rPr lang="ar-SA" sz="2400" b="1" dirty="0"/>
              <a:t>وتتوقف الدراسة يوم الأحد من كل أسبوع، وفي العطلات الرسمية للدولة والتي تصل </a:t>
            </a:r>
            <a:r>
              <a:rPr lang="ar-SA" sz="2400" b="1" dirty="0" smtClean="0"/>
              <a:t>إلى</a:t>
            </a:r>
            <a:r>
              <a:rPr lang="ar-IQ" sz="2400" b="1" dirty="0"/>
              <a:t> 13 يومًا في السنة</a:t>
            </a:r>
            <a:endParaRPr lang="ar-SA" sz="2400" b="1" dirty="0"/>
          </a:p>
          <a:p>
            <a:r>
              <a:rPr lang="ar-SA" sz="2400" b="1" dirty="0" smtClean="0">
                <a:solidFill>
                  <a:srgbClr val="C00000"/>
                </a:solidFill>
              </a:rPr>
              <a:t>، </a:t>
            </a:r>
            <a:r>
              <a:rPr lang="ar-SA" sz="2400" b="1" dirty="0">
                <a:solidFill>
                  <a:srgbClr val="C00000"/>
                </a:solidFill>
              </a:rPr>
              <a:t>ويعني ذلك أن الطالب الياباني يقضي ساعات دراسية أكثر من عدد الساعات الدراسية التي يقضيها مثيله في الأنظمة التعليمية الأخرى المتقدمة</a:t>
            </a:r>
            <a:r>
              <a:rPr lang="ar-SA" sz="2400" b="1" dirty="0"/>
              <a:t>.</a:t>
            </a:r>
          </a:p>
          <a:p>
            <a:endParaRPr lang="ar-SA" dirty="0"/>
          </a:p>
        </p:txBody>
      </p:sp>
    </p:spTree>
    <p:extLst>
      <p:ext uri="{BB962C8B-B14F-4D97-AF65-F5344CB8AC3E}">
        <p14:creationId xmlns:p14="http://schemas.microsoft.com/office/powerpoint/2010/main" val="99623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solidFill>
            <a:schemeClr val="accent1">
              <a:lumMod val="20000"/>
              <a:lumOff val="80000"/>
            </a:schemeClr>
          </a:solidFill>
        </p:spPr>
        <p:txBody>
          <a:bodyPr/>
          <a:lstStyle/>
          <a:p>
            <a:pPr eaLnBrk="1" hangingPunct="1"/>
            <a:r>
              <a:rPr lang="ar-SA" b="1" dirty="0" smtClean="0">
                <a:solidFill>
                  <a:srgbClr val="7030A0"/>
                </a:solidFill>
                <a:latin typeface="Times New Roman" pitchFamily="18" charset="0"/>
                <a:ea typeface="Times New Roman" pitchFamily="18" charset="0"/>
                <a:cs typeface="PT Bold Heading"/>
              </a:rPr>
              <a:t>أسرار المعجزة اليابانية </a:t>
            </a:r>
            <a:endParaRPr lang="ar-EG" b="1" dirty="0" smtClean="0">
              <a:solidFill>
                <a:srgbClr val="7030A0"/>
              </a:solidFill>
              <a:ea typeface="Times New Roman" pitchFamily="18" charset="0"/>
              <a:cs typeface="PT Bold Heading"/>
            </a:endParaRPr>
          </a:p>
        </p:txBody>
      </p:sp>
      <p:sp>
        <p:nvSpPr>
          <p:cNvPr id="3" name="Content Placeholder 2"/>
          <p:cNvSpPr>
            <a:spLocks noGrp="1"/>
          </p:cNvSpPr>
          <p:nvPr>
            <p:ph idx="1"/>
          </p:nvPr>
        </p:nvSpPr>
        <p:spPr>
          <a:solidFill>
            <a:schemeClr val="accent4">
              <a:lumMod val="60000"/>
              <a:lumOff val="40000"/>
            </a:schemeClr>
          </a:solidFill>
        </p:spPr>
        <p:txBody>
          <a:bodyPr rtlCol="1">
            <a:normAutofit/>
          </a:bodyPr>
          <a:lstStyle/>
          <a:p>
            <a:pPr marL="365125" indent="0" eaLnBrk="1" fontAlgn="auto" hangingPunct="1">
              <a:spcAft>
                <a:spcPts val="0"/>
              </a:spcAft>
              <a:buFont typeface="Arial" pitchFamily="34" charset="0"/>
              <a:buNone/>
              <a:defRPr/>
            </a:pPr>
            <a:r>
              <a:rPr lang="ar-EG" sz="3600" b="1" dirty="0" smtClean="0">
                <a:ea typeface="Times New Roman"/>
                <a:cs typeface="Times New Roman"/>
              </a:rPr>
              <a:t>* محاولة, </a:t>
            </a:r>
          </a:p>
          <a:p>
            <a:pPr marL="808038" indent="0" eaLnBrk="1" fontAlgn="auto" hangingPunct="1">
              <a:spcAft>
                <a:spcPts val="0"/>
              </a:spcAft>
              <a:buFont typeface="Arial" pitchFamily="34" charset="0"/>
              <a:buNone/>
              <a:defRPr/>
            </a:pPr>
            <a:r>
              <a:rPr lang="ar-EG" sz="3600" b="1" dirty="0" smtClean="0">
                <a:ea typeface="Times New Roman"/>
                <a:cs typeface="Times New Roman"/>
              </a:rPr>
              <a:t>* عزم, </a:t>
            </a:r>
          </a:p>
          <a:p>
            <a:pPr marL="1341438" indent="0" eaLnBrk="1" fontAlgn="auto" hangingPunct="1">
              <a:spcAft>
                <a:spcPts val="0"/>
              </a:spcAft>
              <a:buFont typeface="Arial" pitchFamily="34" charset="0"/>
              <a:buNone/>
              <a:defRPr/>
            </a:pPr>
            <a:r>
              <a:rPr lang="ar-EG" sz="3600" b="1" dirty="0" smtClean="0">
                <a:ea typeface="Times New Roman"/>
                <a:cs typeface="Times New Roman"/>
              </a:rPr>
              <a:t>* إصرار, </a:t>
            </a:r>
          </a:p>
          <a:p>
            <a:pPr marL="1965325" indent="0" eaLnBrk="1" fontAlgn="auto" hangingPunct="1">
              <a:spcAft>
                <a:spcPts val="0"/>
              </a:spcAft>
              <a:buFont typeface="Arial" pitchFamily="34" charset="0"/>
              <a:buNone/>
              <a:defRPr/>
            </a:pPr>
            <a:r>
              <a:rPr lang="ar-EG" sz="3600" b="1" dirty="0" smtClean="0">
                <a:ea typeface="Times New Roman"/>
                <a:cs typeface="Times New Roman"/>
              </a:rPr>
              <a:t>* إرادة, </a:t>
            </a:r>
          </a:p>
          <a:p>
            <a:pPr marL="2422525" indent="0" eaLnBrk="1" fontAlgn="auto" hangingPunct="1">
              <a:spcAft>
                <a:spcPts val="0"/>
              </a:spcAft>
              <a:buFont typeface="Arial" pitchFamily="34" charset="0"/>
              <a:buNone/>
              <a:defRPr/>
            </a:pPr>
            <a:r>
              <a:rPr lang="ar-EG" sz="3600" b="1" dirty="0" smtClean="0">
                <a:ea typeface="Times New Roman"/>
                <a:cs typeface="Times New Roman"/>
              </a:rPr>
              <a:t>* تحقيق الهدف,  </a:t>
            </a:r>
          </a:p>
          <a:p>
            <a:pPr marL="1158875" indent="0" eaLnBrk="1" fontAlgn="auto" hangingPunct="1">
              <a:spcAft>
                <a:spcPts val="0"/>
              </a:spcAft>
              <a:buFont typeface="Arial" pitchFamily="34" charset="0"/>
              <a:buNone/>
              <a:defRPr/>
            </a:pPr>
            <a:r>
              <a:rPr lang="ar-EG" sz="3600" b="1" dirty="0" smtClean="0">
                <a:ea typeface="Times New Roman"/>
                <a:cs typeface="Times New Roman"/>
              </a:rPr>
              <a:t>* صنع جيل جديد, يبحث عن مستقبل جديد .</a:t>
            </a:r>
            <a:endParaRPr lang="ar-EG" sz="3600" b="1" dirty="0" smtClean="0"/>
          </a:p>
        </p:txBody>
      </p:sp>
    </p:spTree>
    <p:extLst>
      <p:ext uri="{BB962C8B-B14F-4D97-AF65-F5344CB8AC3E}">
        <p14:creationId xmlns:p14="http://schemas.microsoft.com/office/powerpoint/2010/main" val="3702911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60000"/>
              <a:lumOff val="40000"/>
            </a:schemeClr>
          </a:solidFill>
        </p:spPr>
        <p:txBody>
          <a:bodyPr/>
          <a:lstStyle/>
          <a:p>
            <a:r>
              <a:rPr lang="ar-SA" b="1" dirty="0"/>
              <a:t>المناهج التعليمية: </a:t>
            </a:r>
          </a:p>
        </p:txBody>
      </p:sp>
      <p:sp>
        <p:nvSpPr>
          <p:cNvPr id="3" name="عنصر نائب للمحتوى 2"/>
          <p:cNvSpPr>
            <a:spLocks noGrp="1"/>
          </p:cNvSpPr>
          <p:nvPr>
            <p:ph idx="1"/>
          </p:nvPr>
        </p:nvSpPr>
        <p:spPr>
          <a:solidFill>
            <a:schemeClr val="accent2">
              <a:lumMod val="20000"/>
              <a:lumOff val="80000"/>
            </a:schemeClr>
          </a:solidFill>
        </p:spPr>
        <p:txBody>
          <a:bodyPr/>
          <a:lstStyle/>
          <a:p>
            <a:r>
              <a:rPr lang="ar-SA" sz="2400" b="1" dirty="0"/>
              <a:t>يتكون المنهج الدراسي في النظام التعليمي الياباني من العناصر التالية:</a:t>
            </a:r>
          </a:p>
          <a:p>
            <a:r>
              <a:rPr lang="ar-SA" sz="2400" b="1" dirty="0"/>
              <a:t>أ</a:t>
            </a:r>
            <a:r>
              <a:rPr lang="ar-SA" sz="2400" b="1" dirty="0">
                <a:solidFill>
                  <a:srgbClr val="C00000"/>
                </a:solidFill>
              </a:rPr>
              <a:t>-الأهداف التربوية:</a:t>
            </a:r>
          </a:p>
          <a:p>
            <a:r>
              <a:rPr lang="ar-SA" sz="2400" b="1" dirty="0"/>
              <a:t>ويشترك في تحديدها المستويات المختلفة في النظام التعليمي، وهي:</a:t>
            </a:r>
          </a:p>
          <a:p>
            <a:r>
              <a:rPr lang="ar-SA" sz="2400" b="1" dirty="0"/>
              <a:t>.</a:t>
            </a:r>
            <a:r>
              <a:rPr lang="ar-SA" sz="2400" b="1" dirty="0">
                <a:solidFill>
                  <a:srgbClr val="C00000"/>
                </a:solidFill>
              </a:rPr>
              <a:t>1 المستوى المركزي</a:t>
            </a:r>
            <a:r>
              <a:rPr lang="ar-SA" sz="2400" b="1" dirty="0"/>
              <a:t>: حيث تقوم الوزارة بتحديد الأهداف التربوية في ضوء الوثائق التشريعية (الدستور) والقوانين التعليمية، وفلسفة الدولة وطموحاتها في التربية.</a:t>
            </a:r>
          </a:p>
          <a:p>
            <a:r>
              <a:rPr lang="ar-SA" sz="2400" b="1" dirty="0"/>
              <a:t>.</a:t>
            </a:r>
            <a:r>
              <a:rPr lang="ar-SA" sz="2400" b="1" dirty="0">
                <a:solidFill>
                  <a:srgbClr val="C00000"/>
                </a:solidFill>
              </a:rPr>
              <a:t>2 المستوى المحلي</a:t>
            </a:r>
            <a:r>
              <a:rPr lang="ar-SA" sz="2400" b="1" dirty="0"/>
              <a:t>: وهي تلبي مطالب المجتمعات المحلية، ومطالب الأسر وأولياء</a:t>
            </a:r>
          </a:p>
          <a:p>
            <a:r>
              <a:rPr lang="ar-SA" sz="2400" b="1" dirty="0"/>
              <a:t>أمور الطلبة، والاحتياجات التربوية للمجالس التعليمية المحلية.</a:t>
            </a:r>
          </a:p>
          <a:p>
            <a:r>
              <a:rPr lang="ar-SA" sz="2400" b="1" dirty="0"/>
              <a:t>.</a:t>
            </a:r>
            <a:r>
              <a:rPr lang="ar-SA" sz="2400" b="1" dirty="0">
                <a:solidFill>
                  <a:srgbClr val="C00000"/>
                </a:solidFill>
              </a:rPr>
              <a:t>3 المستوى المؤسسي</a:t>
            </a:r>
            <a:r>
              <a:rPr lang="ar-SA" sz="2400" b="1" dirty="0"/>
              <a:t>: وهي تلبي احتياجات المدرسة، واحتياجات الصف، واحتياجات الفصل الدراسي، والاحتياجات الفردية للطلبة.</a:t>
            </a:r>
          </a:p>
          <a:p>
            <a:endParaRPr lang="ar-SA" dirty="0"/>
          </a:p>
        </p:txBody>
      </p:sp>
    </p:spTree>
    <p:extLst>
      <p:ext uri="{BB962C8B-B14F-4D97-AF65-F5344CB8AC3E}">
        <p14:creationId xmlns:p14="http://schemas.microsoft.com/office/powerpoint/2010/main" val="2358719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solidFill>
            <a:schemeClr val="accent1">
              <a:lumMod val="20000"/>
              <a:lumOff val="80000"/>
            </a:schemeClr>
          </a:solidFill>
        </p:spPr>
        <p:txBody>
          <a:bodyPr/>
          <a:lstStyle/>
          <a:p>
            <a:r>
              <a:rPr lang="ar-SA" sz="2000" b="1" dirty="0">
                <a:solidFill>
                  <a:srgbClr val="C00000"/>
                </a:solidFill>
              </a:rPr>
              <a:t>ب المحتوى التعليمي: </a:t>
            </a:r>
            <a:r>
              <a:rPr lang="ar-SA" sz="2000" b="1" dirty="0"/>
              <a:t>ويغطي المقررات الدراسية المختلفة، كاللغة اليابانية، او الرياضيات، والعلوم، او الدراسات الاجتماعية، والتربية البدنية، والصحية وغيرها، والخبرات غير المدرسية وتجسدها: التربية الأخلاقية، والنشاطات الاجتماعية، والدراسة المتكاملة.</a:t>
            </a:r>
          </a:p>
          <a:p>
            <a:r>
              <a:rPr lang="ar-SA" sz="2000" b="1" dirty="0">
                <a:solidFill>
                  <a:srgbClr val="C00000"/>
                </a:solidFill>
              </a:rPr>
              <a:t>ج طرق التدريس</a:t>
            </a:r>
            <a:r>
              <a:rPr lang="ar-SA" sz="2000" b="1" dirty="0"/>
              <a:t>:</a:t>
            </a:r>
          </a:p>
          <a:p>
            <a:r>
              <a:rPr lang="ar-SA" sz="2000" b="1" dirty="0"/>
              <a:t>وهي تتنوع في ضوء خبرات الطلبة، وامكانيات المدارس، وقدرات المعلم التدريسية، يسعى المعلمون في اليابان إلى تحقيق الأهداف التدريسية التي تنتمي إلى ثلاث فئات رئيسية هي:</a:t>
            </a:r>
          </a:p>
          <a:p>
            <a:r>
              <a:rPr lang="ar-SA" sz="2000" b="1" dirty="0" smtClean="0"/>
              <a:t>أ</a:t>
            </a:r>
            <a:r>
              <a:rPr lang="ar-IQ" sz="2000" b="1" dirty="0" smtClean="0">
                <a:solidFill>
                  <a:srgbClr val="002060"/>
                </a:solidFill>
              </a:rPr>
              <a:t>-</a:t>
            </a:r>
            <a:r>
              <a:rPr lang="ar-SA" sz="2000" b="1" dirty="0" smtClean="0">
                <a:solidFill>
                  <a:srgbClr val="002060"/>
                </a:solidFill>
              </a:rPr>
              <a:t> </a:t>
            </a:r>
            <a:r>
              <a:rPr lang="ar-SA" sz="2000" b="1" dirty="0">
                <a:solidFill>
                  <a:srgbClr val="002060"/>
                </a:solidFill>
              </a:rPr>
              <a:t>الأهداف المعرفية</a:t>
            </a:r>
            <a:r>
              <a:rPr lang="ar-SA" sz="2000" b="1" dirty="0"/>
              <a:t>: وهي تسعى إلى اكتساب المعرفة، او استيعاب المعرفة واستخدامها، وتنمية مهارات التفكير، وتنمية القدرة على التعبير.</a:t>
            </a:r>
          </a:p>
          <a:p>
            <a:r>
              <a:rPr lang="ar-SA" sz="2000" b="1" dirty="0">
                <a:solidFill>
                  <a:srgbClr val="002060"/>
                </a:solidFill>
              </a:rPr>
              <a:t>ب الأهداف العاطفية</a:t>
            </a:r>
            <a:r>
              <a:rPr lang="ar-SA" sz="2000" b="1" dirty="0"/>
              <a:t>: ومنها: اكتساب القيم، وتنمية الاهتمامات والرغبات والتوجهات، وزيادة الدافعية.</a:t>
            </a:r>
          </a:p>
          <a:p>
            <a:r>
              <a:rPr lang="ar-SA" sz="2000" b="1" dirty="0">
                <a:solidFill>
                  <a:srgbClr val="002060"/>
                </a:solidFill>
              </a:rPr>
              <a:t>ج الأهداف </a:t>
            </a:r>
            <a:r>
              <a:rPr lang="ar-SA" sz="2000" b="1" dirty="0" err="1">
                <a:solidFill>
                  <a:srgbClr val="002060"/>
                </a:solidFill>
              </a:rPr>
              <a:t>النفسحركية</a:t>
            </a:r>
            <a:r>
              <a:rPr lang="ar-SA" sz="2000" b="1" dirty="0">
                <a:solidFill>
                  <a:srgbClr val="002060"/>
                </a:solidFill>
              </a:rPr>
              <a:t> (</a:t>
            </a:r>
            <a:r>
              <a:rPr lang="ar-SA" sz="2000" b="1" dirty="0" err="1">
                <a:solidFill>
                  <a:srgbClr val="002060"/>
                </a:solidFill>
              </a:rPr>
              <a:t>المهارية</a:t>
            </a:r>
            <a:r>
              <a:rPr lang="ar-SA" sz="2000" b="1" dirty="0">
                <a:solidFill>
                  <a:srgbClr val="002060"/>
                </a:solidFill>
              </a:rPr>
              <a:t>) </a:t>
            </a:r>
            <a:r>
              <a:rPr lang="ar-SA" sz="2000" b="1" dirty="0"/>
              <a:t>: التعلم الحركي، واكتساب المهارات.</a:t>
            </a:r>
          </a:p>
          <a:p>
            <a:endParaRPr lang="ar-SA" dirty="0"/>
          </a:p>
        </p:txBody>
      </p:sp>
    </p:spTree>
    <p:extLst>
      <p:ext uri="{BB962C8B-B14F-4D97-AF65-F5344CB8AC3E}">
        <p14:creationId xmlns:p14="http://schemas.microsoft.com/office/powerpoint/2010/main" val="3189487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lumMod val="20000"/>
              <a:lumOff val="80000"/>
            </a:schemeClr>
          </a:solidFill>
        </p:spPr>
        <p:txBody>
          <a:bodyPr/>
          <a:lstStyle/>
          <a:p>
            <a:r>
              <a:rPr lang="ar-SA" b="1" dirty="0"/>
              <a:t>التقويم والاختبارات:</a:t>
            </a:r>
          </a:p>
        </p:txBody>
      </p:sp>
      <p:sp>
        <p:nvSpPr>
          <p:cNvPr id="3" name="عنصر نائب للمحتوى 2"/>
          <p:cNvSpPr>
            <a:spLocks noGrp="1"/>
          </p:cNvSpPr>
          <p:nvPr>
            <p:ph idx="1"/>
          </p:nvPr>
        </p:nvSpPr>
        <p:spPr>
          <a:solidFill>
            <a:schemeClr val="accent2">
              <a:lumMod val="20000"/>
              <a:lumOff val="80000"/>
            </a:schemeClr>
          </a:solidFill>
        </p:spPr>
        <p:txBody>
          <a:bodyPr/>
          <a:lstStyle/>
          <a:p>
            <a:r>
              <a:rPr lang="ar-SA" b="1" dirty="0">
                <a:solidFill>
                  <a:srgbClr val="002060"/>
                </a:solidFill>
              </a:rPr>
              <a:t>التقويم في المرحلة الابتدائية </a:t>
            </a:r>
            <a:r>
              <a:rPr lang="ar-SA" b="1" dirty="0"/>
              <a:t>مستمر طيلة العام الدراسي ولا يوجد ما يسمى نجاح أو رسب في هذه المرحلة، أما </a:t>
            </a:r>
            <a:r>
              <a:rPr lang="ar-SA" b="1" dirty="0">
                <a:solidFill>
                  <a:srgbClr val="002060"/>
                </a:solidFill>
              </a:rPr>
              <a:t>المرحلة الثانوية الدنيا </a:t>
            </a:r>
            <a:r>
              <a:rPr lang="ar-SA" b="1" dirty="0"/>
              <a:t>فيوجد اختبار في نهايته يتحدد في ضوئه قدرات التلاميذ التي اكتسبوها خلال التسع سنوات الماضية ويكون عادةً اختبار مركزي، </a:t>
            </a:r>
            <a:r>
              <a:rPr lang="ar-SA" b="1" dirty="0">
                <a:solidFill>
                  <a:srgbClr val="002060"/>
                </a:solidFill>
              </a:rPr>
              <a:t>أما المرحلة الثانوية العليا </a:t>
            </a:r>
            <a:r>
              <a:rPr lang="ar-SA" b="1" dirty="0"/>
              <a:t>فإن الطلاب لا يدخلونها إلا بعد المرور باختبار آخر يتحدد من خلاله مدى قدرتهم على الدخول إليها أو توجيههم إلى مدارس أخرى كلاً حسب قدراته وإمكاناته الفنية والنظرية على حد سواء.</a:t>
            </a:r>
          </a:p>
        </p:txBody>
      </p:sp>
    </p:spTree>
    <p:extLst>
      <p:ext uri="{BB962C8B-B14F-4D97-AF65-F5344CB8AC3E}">
        <p14:creationId xmlns:p14="http://schemas.microsoft.com/office/powerpoint/2010/main" val="380960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36"/>
            <a:ext cx="9155572" cy="683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669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solidFill>
            <a:schemeClr val="accent2">
              <a:lumMod val="60000"/>
              <a:lumOff val="40000"/>
            </a:schemeClr>
          </a:solidFill>
        </p:spPr>
        <p:txBody>
          <a:bodyPr/>
          <a:lstStyle/>
          <a:p>
            <a:pPr eaLnBrk="1" hangingPunct="1"/>
            <a:r>
              <a:rPr lang="ar-SA" b="1" dirty="0" smtClean="0">
                <a:latin typeface="Times New Roman" pitchFamily="18" charset="0"/>
                <a:ea typeface="Times New Roman" pitchFamily="18" charset="0"/>
                <a:cs typeface="Monotype Koufi"/>
              </a:rPr>
              <a:t>دور اليابان في الاقتصاد الدولي : </a:t>
            </a:r>
            <a:endParaRPr lang="ar-EG" b="1" dirty="0" smtClean="0">
              <a:ea typeface="Times New Roman" pitchFamily="18" charset="0"/>
              <a:cs typeface="Monotype Koufi"/>
            </a:endParaRPr>
          </a:p>
        </p:txBody>
      </p:sp>
      <p:sp>
        <p:nvSpPr>
          <p:cNvPr id="3" name="Content Placeholder 2"/>
          <p:cNvSpPr>
            <a:spLocks noGrp="1"/>
          </p:cNvSpPr>
          <p:nvPr>
            <p:ph idx="1"/>
          </p:nvPr>
        </p:nvSpPr>
        <p:spPr>
          <a:solidFill>
            <a:schemeClr val="tx2">
              <a:lumMod val="40000"/>
              <a:lumOff val="60000"/>
            </a:schemeClr>
          </a:solidFill>
        </p:spPr>
        <p:txBody>
          <a:bodyPr rtlCol="1">
            <a:normAutofit fontScale="92500" lnSpcReduction="20000"/>
          </a:bodyPr>
          <a:lstStyle/>
          <a:p>
            <a:pPr lvl="1" algn="just" eaLnBrk="1" fontAlgn="auto" hangingPunct="1">
              <a:lnSpc>
                <a:spcPct val="120000"/>
              </a:lnSpc>
              <a:spcBef>
                <a:spcPts val="0"/>
              </a:spcBef>
              <a:spcAft>
                <a:spcPts val="0"/>
              </a:spcAft>
              <a:buFont typeface="Wingdings"/>
              <a:buChar char=""/>
              <a:defRPr/>
            </a:pPr>
            <a:r>
              <a:rPr lang="ar-SA" b="1" dirty="0" smtClean="0">
                <a:solidFill>
                  <a:srgbClr val="002060"/>
                </a:solidFill>
                <a:latin typeface="Times New Roman"/>
                <a:ea typeface="Times New Roman"/>
                <a:cs typeface="Mudir MT"/>
              </a:rPr>
              <a:t>لليابان ثلاثة أدوار تقوم بها في تعزيز نمو الاقتصادي العالمي هي : </a:t>
            </a:r>
            <a:endParaRPr lang="en-US" sz="1600" b="1" dirty="0" smtClean="0">
              <a:solidFill>
                <a:srgbClr val="002060"/>
              </a:solidFill>
              <a:latin typeface="Times New Roman"/>
              <a:ea typeface="Times New Roman"/>
              <a:cs typeface="Mudir MT"/>
            </a:endParaRPr>
          </a:p>
          <a:p>
            <a:pPr algn="just" eaLnBrk="1" fontAlgn="auto" hangingPunct="1">
              <a:lnSpc>
                <a:spcPct val="120000"/>
              </a:lnSpc>
              <a:spcBef>
                <a:spcPts val="0"/>
              </a:spcBef>
              <a:spcAft>
                <a:spcPts val="0"/>
              </a:spcAft>
              <a:buFont typeface="Times New Roman"/>
              <a:buChar char="-"/>
              <a:defRPr/>
            </a:pPr>
            <a:r>
              <a:rPr lang="ar-SA" b="1" dirty="0" smtClean="0">
                <a:latin typeface="Times New Roman"/>
                <a:ea typeface="Times New Roman"/>
                <a:cs typeface="Simplified Arabic"/>
              </a:rPr>
              <a:t>فتح أسواقها للسلع الأجنبية وتحقيق توسع اقتصادي يقوم على الطلب المحلي وتصحيح الخلل في موازينها الخارجية، (وهو ما تعمد الحكومة إلى تشجيعه مؤخراً) . </a:t>
            </a:r>
            <a:endParaRPr lang="en-US" sz="1800" b="1" dirty="0" smtClean="0">
              <a:latin typeface="Times New Roman"/>
              <a:ea typeface="Times New Roman"/>
              <a:cs typeface="Simplified Arabic"/>
            </a:endParaRPr>
          </a:p>
          <a:p>
            <a:pPr algn="just" eaLnBrk="1" fontAlgn="auto" hangingPunct="1">
              <a:lnSpc>
                <a:spcPct val="120000"/>
              </a:lnSpc>
              <a:spcBef>
                <a:spcPts val="0"/>
              </a:spcBef>
              <a:spcAft>
                <a:spcPts val="0"/>
              </a:spcAft>
              <a:buFont typeface="Times New Roman"/>
              <a:buChar char="-"/>
              <a:defRPr/>
            </a:pPr>
            <a:r>
              <a:rPr lang="ar-SA" b="1" dirty="0" smtClean="0">
                <a:latin typeface="Times New Roman"/>
                <a:ea typeface="Times New Roman"/>
                <a:cs typeface="Simplified Arabic"/>
              </a:rPr>
              <a:t>مساعدة الدول النامية وتوسيع التعاون الاقتصادي والتعاون المالي للقطاع الخاص. </a:t>
            </a:r>
            <a:endParaRPr lang="en-US" sz="1800" b="1" dirty="0" smtClean="0">
              <a:latin typeface="Times New Roman"/>
              <a:ea typeface="Times New Roman"/>
              <a:cs typeface="Simplified Arabic"/>
            </a:endParaRPr>
          </a:p>
          <a:p>
            <a:pPr eaLnBrk="1" fontAlgn="auto" hangingPunct="1">
              <a:lnSpc>
                <a:spcPct val="120000"/>
              </a:lnSpc>
              <a:spcBef>
                <a:spcPts val="0"/>
              </a:spcBef>
              <a:spcAft>
                <a:spcPts val="0"/>
              </a:spcAft>
              <a:defRPr/>
            </a:pPr>
            <a:r>
              <a:rPr lang="ar-EG" b="1" dirty="0" smtClean="0">
                <a:ea typeface="Times New Roman"/>
                <a:cs typeface="Times New Roman"/>
              </a:rPr>
              <a:t>الحفاظ على نظام التجارة الحرة </a:t>
            </a:r>
            <a:r>
              <a:rPr lang="ar-EG" sz="3600" b="1" dirty="0" smtClean="0">
                <a:ea typeface="Times New Roman"/>
                <a:cs typeface="Times New Roman"/>
              </a:rPr>
              <a:t>وتوسيعه وإنشاء نظام ثابت </a:t>
            </a:r>
            <a:r>
              <a:rPr lang="ar-EG" b="1" dirty="0" smtClean="0">
                <a:ea typeface="Times New Roman"/>
                <a:cs typeface="Times New Roman"/>
              </a:rPr>
              <a:t>للعملاء الدوليين . </a:t>
            </a:r>
            <a:endParaRPr lang="ar-EG" b="1" dirty="0" smtClean="0"/>
          </a:p>
        </p:txBody>
      </p:sp>
    </p:spTree>
    <p:extLst>
      <p:ext uri="{BB962C8B-B14F-4D97-AF65-F5344CB8AC3E}">
        <p14:creationId xmlns:p14="http://schemas.microsoft.com/office/powerpoint/2010/main" val="1869425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solidFill>
            <a:schemeClr val="accent1">
              <a:lumMod val="20000"/>
              <a:lumOff val="80000"/>
            </a:schemeClr>
          </a:solidFill>
        </p:spPr>
        <p:txBody>
          <a:bodyPr/>
          <a:lstStyle/>
          <a:p>
            <a:pPr eaLnBrk="1" hangingPunct="1"/>
            <a:r>
              <a:rPr lang="ar-SA" sz="4000" b="1" dirty="0" smtClean="0">
                <a:latin typeface="Times New Roman" pitchFamily="18" charset="0"/>
                <a:ea typeface="Times New Roman" pitchFamily="18" charset="0"/>
                <a:cs typeface="Monotype Koufi"/>
              </a:rPr>
              <a:t>العوامل التي ساهمت في تحقيق اليابان لنسبة عالية من النمو الاقتصادي بعد الحرب </a:t>
            </a:r>
            <a:endParaRPr lang="ar-EG" sz="4000" b="1" dirty="0" smtClean="0">
              <a:ea typeface="Times New Roman" pitchFamily="18" charset="0"/>
              <a:cs typeface="Monotype Koufi"/>
            </a:endParaRPr>
          </a:p>
        </p:txBody>
      </p:sp>
      <p:sp>
        <p:nvSpPr>
          <p:cNvPr id="3" name="Content Placeholder 2"/>
          <p:cNvSpPr>
            <a:spLocks noGrp="1"/>
          </p:cNvSpPr>
          <p:nvPr>
            <p:ph idx="1"/>
          </p:nvPr>
        </p:nvSpPr>
        <p:spPr>
          <a:solidFill>
            <a:schemeClr val="accent4">
              <a:lumMod val="60000"/>
              <a:lumOff val="40000"/>
            </a:schemeClr>
          </a:solidFill>
        </p:spPr>
        <p:txBody>
          <a:bodyPr rtlCol="1">
            <a:normAutofit lnSpcReduction="10000"/>
          </a:bodyPr>
          <a:lstStyle/>
          <a:p>
            <a:pPr algn="just" eaLnBrk="1" fontAlgn="auto" hangingPunct="1">
              <a:lnSpc>
                <a:spcPct val="120000"/>
              </a:lnSpc>
              <a:spcBef>
                <a:spcPts val="0"/>
              </a:spcBef>
              <a:spcAft>
                <a:spcPts val="0"/>
              </a:spcAft>
              <a:buFont typeface="Times New Roman"/>
              <a:buChar char="-"/>
              <a:defRPr/>
            </a:pPr>
            <a:r>
              <a:rPr lang="ar-SA" b="1" dirty="0" smtClean="0">
                <a:latin typeface="Times New Roman"/>
                <a:ea typeface="Times New Roman"/>
                <a:cs typeface="Simplified Arabic"/>
              </a:rPr>
              <a:t>أخلاقيات العمل الشاق لدى ومهاراتهم التقنية وقدرتهم على الاحتفاظ بسياسة مالية مستقرة . </a:t>
            </a:r>
            <a:endParaRPr lang="en-US" sz="1800" b="1" dirty="0" smtClean="0">
              <a:latin typeface="Times New Roman"/>
              <a:ea typeface="Times New Roman"/>
              <a:cs typeface="Simplified Arabic"/>
            </a:endParaRPr>
          </a:p>
          <a:p>
            <a:pPr algn="just" eaLnBrk="1" fontAlgn="auto" hangingPunct="1">
              <a:lnSpc>
                <a:spcPct val="120000"/>
              </a:lnSpc>
              <a:spcBef>
                <a:spcPts val="0"/>
              </a:spcBef>
              <a:spcAft>
                <a:spcPts val="0"/>
              </a:spcAft>
              <a:buFont typeface="Times New Roman"/>
              <a:buChar char="-"/>
              <a:defRPr/>
            </a:pPr>
            <a:r>
              <a:rPr lang="ar-SA" b="1" dirty="0" smtClean="0">
                <a:latin typeface="Times New Roman"/>
                <a:ea typeface="Times New Roman"/>
                <a:cs typeface="Simplified Arabic"/>
              </a:rPr>
              <a:t>جهود اليابانيين المركزة لإعادة بناء صناعتهم . </a:t>
            </a:r>
            <a:endParaRPr lang="en-US" sz="1800" b="1" dirty="0" smtClean="0">
              <a:latin typeface="Times New Roman"/>
              <a:ea typeface="Times New Roman"/>
              <a:cs typeface="Simplified Arabic"/>
            </a:endParaRPr>
          </a:p>
          <a:p>
            <a:pPr algn="just" eaLnBrk="1" fontAlgn="auto" hangingPunct="1">
              <a:lnSpc>
                <a:spcPct val="120000"/>
              </a:lnSpc>
              <a:spcBef>
                <a:spcPts val="0"/>
              </a:spcBef>
              <a:spcAft>
                <a:spcPts val="0"/>
              </a:spcAft>
              <a:buFont typeface="Times New Roman"/>
              <a:buChar char="-"/>
              <a:defRPr/>
            </a:pPr>
            <a:r>
              <a:rPr lang="ar-SA" b="1" dirty="0" smtClean="0">
                <a:latin typeface="Times New Roman"/>
                <a:ea typeface="Times New Roman"/>
                <a:cs typeface="Simplified Arabic"/>
              </a:rPr>
              <a:t>فرصة البدء بداية جديدة في مصانع حديثة تدمير مصانعها خلال الحرب ، فقد بدأت اليابان من حيث انتهى الآخرون . </a:t>
            </a:r>
            <a:endParaRPr lang="en-US" sz="1800" b="1" dirty="0" smtClean="0">
              <a:latin typeface="Times New Roman"/>
              <a:ea typeface="Times New Roman"/>
              <a:cs typeface="Simplified Arabic"/>
            </a:endParaRPr>
          </a:p>
          <a:p>
            <a:pPr algn="just" eaLnBrk="1" fontAlgn="auto" hangingPunct="1">
              <a:lnSpc>
                <a:spcPct val="120000"/>
              </a:lnSpc>
              <a:spcBef>
                <a:spcPts val="0"/>
              </a:spcBef>
              <a:spcAft>
                <a:spcPts val="0"/>
              </a:spcAft>
              <a:buFont typeface="Times New Roman"/>
              <a:buChar char="-"/>
              <a:defRPr/>
            </a:pPr>
            <a:r>
              <a:rPr lang="ar-SA" b="1" dirty="0" smtClean="0">
                <a:latin typeface="Times New Roman"/>
                <a:ea typeface="Times New Roman"/>
                <a:cs typeface="Simplified Arabic"/>
              </a:rPr>
              <a:t>التوازن الدقيق بين المشروع الحر وبين الإرشاد والسيطرة الحكومية . </a:t>
            </a:r>
            <a:endParaRPr lang="en-US" sz="1800" b="1" dirty="0" smtClean="0">
              <a:latin typeface="Times New Roman"/>
              <a:ea typeface="Times New Roman"/>
              <a:cs typeface="Simplified Arabic"/>
            </a:endParaRPr>
          </a:p>
          <a:p>
            <a:pPr algn="just" eaLnBrk="1" fontAlgn="auto" hangingPunct="1">
              <a:lnSpc>
                <a:spcPct val="120000"/>
              </a:lnSpc>
              <a:spcBef>
                <a:spcPts val="0"/>
              </a:spcBef>
              <a:spcAft>
                <a:spcPts val="0"/>
              </a:spcAft>
              <a:buFont typeface="Times New Roman"/>
              <a:buChar char="-"/>
              <a:defRPr/>
            </a:pPr>
            <a:r>
              <a:rPr lang="ar-SA" b="1" dirty="0" smtClean="0">
                <a:latin typeface="Times New Roman"/>
                <a:ea typeface="Times New Roman"/>
                <a:cs typeface="Simplified Arabic"/>
              </a:rPr>
              <a:t>تمسك الشعب الياباني بمبادئه وعاداته الخاصة.</a:t>
            </a:r>
            <a:endParaRPr lang="en-US" sz="1800" b="1" dirty="0" smtClean="0">
              <a:latin typeface="Times New Roman"/>
              <a:ea typeface="Times New Roman"/>
              <a:cs typeface="Simplified Arabic"/>
            </a:endParaRPr>
          </a:p>
          <a:p>
            <a:pPr eaLnBrk="1" fontAlgn="auto" hangingPunct="1">
              <a:lnSpc>
                <a:spcPct val="120000"/>
              </a:lnSpc>
              <a:spcBef>
                <a:spcPts val="0"/>
              </a:spcBef>
              <a:spcAft>
                <a:spcPts val="0"/>
              </a:spcAft>
              <a:defRPr/>
            </a:pPr>
            <a:endParaRPr lang="ar-EG" b="1" dirty="0" smtClean="0"/>
          </a:p>
        </p:txBody>
      </p:sp>
    </p:spTree>
    <p:extLst>
      <p:ext uri="{BB962C8B-B14F-4D97-AF65-F5344CB8AC3E}">
        <p14:creationId xmlns:p14="http://schemas.microsoft.com/office/powerpoint/2010/main" val="3078680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solidFill>
            <a:schemeClr val="accent4">
              <a:lumMod val="40000"/>
              <a:lumOff val="60000"/>
            </a:schemeClr>
          </a:solidFill>
        </p:spPr>
        <p:txBody>
          <a:bodyPr/>
          <a:lstStyle/>
          <a:p>
            <a:pPr marL="342900" indent="-342900" eaLnBrk="1" hangingPunct="1"/>
            <a:r>
              <a:rPr lang="ar-SA" sz="3200" b="1" dirty="0" smtClean="0">
                <a:solidFill>
                  <a:srgbClr val="000000"/>
                </a:solidFill>
                <a:latin typeface="Times New Roman" pitchFamily="18" charset="0"/>
                <a:ea typeface="Times New Roman" pitchFamily="18" charset="0"/>
                <a:cs typeface="Monotype Koufi"/>
              </a:rPr>
              <a:t>مبدأ المحاولة والإصرار : </a:t>
            </a:r>
            <a:endParaRPr lang="ar-EG" sz="3200" b="1" dirty="0" smtClean="0">
              <a:solidFill>
                <a:srgbClr val="000000"/>
              </a:solidFill>
              <a:ea typeface="Times New Roman" pitchFamily="18" charset="0"/>
              <a:cs typeface="Monotype Koufi"/>
            </a:endParaRPr>
          </a:p>
        </p:txBody>
      </p:sp>
      <p:sp>
        <p:nvSpPr>
          <p:cNvPr id="3" name="Content Placeholder 2"/>
          <p:cNvSpPr>
            <a:spLocks noGrp="1"/>
          </p:cNvSpPr>
          <p:nvPr>
            <p:ph idx="1"/>
          </p:nvPr>
        </p:nvSpPr>
        <p:spPr>
          <a:xfrm>
            <a:off x="457200" y="1600200"/>
            <a:ext cx="8229600" cy="4997152"/>
          </a:xfrm>
          <a:solidFill>
            <a:schemeClr val="accent3">
              <a:lumMod val="20000"/>
              <a:lumOff val="80000"/>
            </a:schemeClr>
          </a:solidFill>
        </p:spPr>
        <p:txBody>
          <a:bodyPr rtlCol="1">
            <a:noAutofit/>
          </a:bodyPr>
          <a:lstStyle/>
          <a:p>
            <a:pPr lvl="1" algn="just" eaLnBrk="1" fontAlgn="auto" hangingPunct="1">
              <a:lnSpc>
                <a:spcPct val="120000"/>
              </a:lnSpc>
              <a:spcBef>
                <a:spcPts val="0"/>
              </a:spcBef>
              <a:spcAft>
                <a:spcPts val="0"/>
              </a:spcAft>
              <a:buFont typeface="Wingdings"/>
              <a:buChar char=""/>
              <a:defRPr/>
            </a:pPr>
            <a:r>
              <a:rPr lang="ar-SA" sz="2400" b="1" dirty="0" smtClean="0">
                <a:solidFill>
                  <a:srgbClr val="FF0000"/>
                </a:solidFill>
                <a:latin typeface="Times New Roman"/>
                <a:ea typeface="Times New Roman"/>
                <a:cs typeface="Simplified Arabic"/>
              </a:rPr>
              <a:t>لكي نفهم فلسفة سياسات الأفراد اليابانية علينا تتبع الأمثلة التالية : </a:t>
            </a:r>
            <a:endParaRPr lang="en-US" sz="2400" b="1" dirty="0" smtClean="0">
              <a:solidFill>
                <a:srgbClr val="FF0000"/>
              </a:solidFill>
              <a:latin typeface="Times New Roman"/>
              <a:ea typeface="Times New Roman"/>
              <a:cs typeface="Mudir MT"/>
            </a:endParaRPr>
          </a:p>
          <a:p>
            <a:pPr marL="715963" indent="-715963" algn="just" eaLnBrk="1" fontAlgn="auto" hangingPunct="1">
              <a:lnSpc>
                <a:spcPct val="120000"/>
              </a:lnSpc>
              <a:spcBef>
                <a:spcPts val="0"/>
              </a:spcBef>
              <a:spcAft>
                <a:spcPts val="0"/>
              </a:spcAft>
              <a:buFont typeface="Arial" pitchFamily="34" charset="0"/>
              <a:buNone/>
              <a:defRPr/>
            </a:pPr>
            <a:r>
              <a:rPr lang="ar-SA" sz="2400" b="1" dirty="0" smtClean="0">
                <a:latin typeface="Times New Roman"/>
                <a:ea typeface="Times New Roman"/>
                <a:cs typeface="Simplified Arabic"/>
              </a:rPr>
              <a:t>* المبدأ الأساسي الذي يحكم الفكر الياباني هو أحاول ثم أحاول،  ثم أحاول من جديد</a:t>
            </a:r>
            <a:r>
              <a:rPr lang="ar-EG" sz="2400" b="1" dirty="0" smtClean="0">
                <a:latin typeface="Times New Roman"/>
                <a:ea typeface="Times New Roman"/>
                <a:cs typeface="Simplified Arabic"/>
              </a:rPr>
              <a:t>, </a:t>
            </a:r>
            <a:r>
              <a:rPr lang="ar-SA" sz="2400" b="1" dirty="0" smtClean="0">
                <a:latin typeface="Times New Roman"/>
                <a:ea typeface="Times New Roman"/>
                <a:cs typeface="Simplified Arabic"/>
              </a:rPr>
              <a:t>وحتماً سأنجح </a:t>
            </a:r>
            <a:r>
              <a:rPr lang="ar-EG" sz="2400" b="1" dirty="0" smtClean="0">
                <a:latin typeface="Times New Roman"/>
                <a:ea typeface="Times New Roman"/>
                <a:cs typeface="Simplified Arabic"/>
              </a:rPr>
              <a:t>.</a:t>
            </a:r>
            <a:endParaRPr lang="en-US" sz="2400" b="1" dirty="0" smtClean="0">
              <a:latin typeface="Times New Roman"/>
              <a:ea typeface="Times New Roman"/>
              <a:cs typeface="Simplified Arabic"/>
            </a:endParaRPr>
          </a:p>
          <a:p>
            <a:pPr marL="715963" indent="-715963" algn="just" eaLnBrk="1" fontAlgn="auto" hangingPunct="1">
              <a:lnSpc>
                <a:spcPct val="120000"/>
              </a:lnSpc>
              <a:spcBef>
                <a:spcPts val="0"/>
              </a:spcBef>
              <a:spcAft>
                <a:spcPts val="0"/>
              </a:spcAft>
              <a:buFont typeface="Arial" pitchFamily="34" charset="0"/>
              <a:buNone/>
              <a:defRPr/>
            </a:pPr>
            <a:r>
              <a:rPr lang="ar-SA" sz="2400" b="1" dirty="0" smtClean="0">
                <a:latin typeface="Times New Roman"/>
                <a:ea typeface="Times New Roman"/>
                <a:cs typeface="Simplified Arabic"/>
              </a:rPr>
              <a:t>* إذا كان لديك طائر، وهذا الطائر لا يريد أن يغرد ماذا تفعل؟, اقتله على الفور, هذا هو المحارب الياباني! </a:t>
            </a:r>
            <a:endParaRPr lang="en-US" sz="2400" b="1" dirty="0" smtClean="0">
              <a:latin typeface="Times New Roman"/>
              <a:ea typeface="Times New Roman"/>
              <a:cs typeface="Simplified Arabic"/>
            </a:endParaRPr>
          </a:p>
          <a:p>
            <a:pPr marL="715963" indent="-715963" algn="just" eaLnBrk="1" fontAlgn="auto" hangingPunct="1">
              <a:lnSpc>
                <a:spcPct val="120000"/>
              </a:lnSpc>
              <a:spcBef>
                <a:spcPts val="0"/>
              </a:spcBef>
              <a:spcAft>
                <a:spcPts val="0"/>
              </a:spcAft>
              <a:buFont typeface="Arial" pitchFamily="34" charset="0"/>
              <a:buNone/>
              <a:defRPr/>
            </a:pPr>
            <a:r>
              <a:rPr lang="ar-EG" sz="2400" b="1" dirty="0" smtClean="0">
                <a:latin typeface="Times New Roman"/>
                <a:ea typeface="Times New Roman"/>
                <a:cs typeface="Simplified Arabic"/>
              </a:rPr>
              <a:t>*</a:t>
            </a:r>
            <a:r>
              <a:rPr lang="ar-SA" sz="2400" b="1" dirty="0" smtClean="0">
                <a:latin typeface="Times New Roman"/>
                <a:ea typeface="Times New Roman"/>
                <a:cs typeface="Simplified Arabic"/>
              </a:rPr>
              <a:t> لا افعل شيئاً على الإطلاق، انتظر وأترقب ربما يغرد هذا الطائر يوماً ما</a:t>
            </a:r>
            <a:r>
              <a:rPr lang="ar-EG" sz="2400" b="1" dirty="0" smtClean="0">
                <a:latin typeface="Times New Roman"/>
                <a:ea typeface="Times New Roman"/>
                <a:cs typeface="Simplified Arabic"/>
              </a:rPr>
              <a:t>, </a:t>
            </a:r>
            <a:r>
              <a:rPr lang="ar-SA" sz="2400" b="1" dirty="0" smtClean="0">
                <a:latin typeface="Times New Roman"/>
                <a:ea typeface="Times New Roman"/>
                <a:cs typeface="Simplified Arabic"/>
              </a:rPr>
              <a:t>وهذا هو السياسي الياباني فالسياسي الياباني هو أخر من يدلي برأيه دائماً. </a:t>
            </a:r>
            <a:endParaRPr lang="en-US" sz="2400" b="1" dirty="0" smtClean="0">
              <a:latin typeface="Times New Roman"/>
              <a:ea typeface="Times New Roman"/>
              <a:cs typeface="Simplified Arabic"/>
            </a:endParaRPr>
          </a:p>
          <a:p>
            <a:pPr marL="715963" indent="-715963" algn="just" eaLnBrk="1" fontAlgn="auto" hangingPunct="1">
              <a:lnSpc>
                <a:spcPct val="120000"/>
              </a:lnSpc>
              <a:spcBef>
                <a:spcPts val="0"/>
              </a:spcBef>
              <a:spcAft>
                <a:spcPts val="0"/>
              </a:spcAft>
              <a:buFont typeface="Arial" pitchFamily="34" charset="0"/>
              <a:buNone/>
              <a:defRPr/>
            </a:pPr>
            <a:r>
              <a:rPr lang="ar-EG" sz="2400" b="1" dirty="0" smtClean="0">
                <a:latin typeface="Times New Roman"/>
                <a:ea typeface="Times New Roman"/>
                <a:cs typeface="Simplified Arabic"/>
              </a:rPr>
              <a:t>*</a:t>
            </a:r>
            <a:r>
              <a:rPr lang="ar-SA" sz="2400" b="1" dirty="0" smtClean="0">
                <a:latin typeface="Times New Roman"/>
                <a:ea typeface="Times New Roman"/>
                <a:cs typeface="Simplified Arabic"/>
              </a:rPr>
              <a:t> أحاول أن أعلم الطائر كيف يغرد، أحاول وأحاول ثم أحاول من جديد وحتماً سوف يغرد الطائر ...... هذا هو العامل الياباني والطالب الياباني . </a:t>
            </a:r>
            <a:endParaRPr lang="en-US" sz="2400" b="1" dirty="0" smtClean="0">
              <a:latin typeface="Times New Roman"/>
              <a:ea typeface="Times New Roman"/>
              <a:cs typeface="Simplified Arabic"/>
            </a:endParaRPr>
          </a:p>
          <a:p>
            <a:pPr eaLnBrk="1" fontAlgn="auto" hangingPunct="1">
              <a:lnSpc>
                <a:spcPct val="120000"/>
              </a:lnSpc>
              <a:spcBef>
                <a:spcPts val="0"/>
              </a:spcBef>
              <a:spcAft>
                <a:spcPts val="0"/>
              </a:spcAft>
              <a:defRPr/>
            </a:pPr>
            <a:endParaRPr lang="ar-EG" sz="2600" b="1" dirty="0" smtClean="0"/>
          </a:p>
        </p:txBody>
      </p:sp>
    </p:spTree>
    <p:extLst>
      <p:ext uri="{BB962C8B-B14F-4D97-AF65-F5344CB8AC3E}">
        <p14:creationId xmlns:p14="http://schemas.microsoft.com/office/powerpoint/2010/main" val="4238438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ar-SA" sz="3200" b="1" dirty="0" smtClean="0">
                <a:solidFill>
                  <a:srgbClr val="FF0000"/>
                </a:solidFill>
                <a:latin typeface="Times New Roman" pitchFamily="18" charset="0"/>
                <a:ea typeface="Times New Roman" pitchFamily="18" charset="0"/>
                <a:cs typeface="Simplified Arabic" pitchFamily="18" charset="-78"/>
              </a:rPr>
              <a:t>العوامل التي ساعدت اليابان وجعلتها تتفوق علي الدول الأخرى المنافسة : </a:t>
            </a:r>
            <a:endParaRPr lang="ar-EG" sz="3200" b="1" dirty="0" smtClean="0">
              <a:solidFill>
                <a:srgbClr val="FF0000"/>
              </a:solidFill>
              <a:ea typeface="Times New Roman" pitchFamily="18" charset="0"/>
              <a:cs typeface="Simplified Arabic" pitchFamily="18" charset="-78"/>
            </a:endParaRPr>
          </a:p>
        </p:txBody>
      </p:sp>
      <p:sp>
        <p:nvSpPr>
          <p:cNvPr id="39939" name="Content Placeholder 2"/>
          <p:cNvSpPr>
            <a:spLocks noGrp="1"/>
          </p:cNvSpPr>
          <p:nvPr>
            <p:ph idx="1"/>
          </p:nvPr>
        </p:nvSpPr>
        <p:spPr>
          <a:xfrm>
            <a:off x="457200" y="1600200"/>
            <a:ext cx="8362950" cy="4924425"/>
          </a:xfrm>
          <a:solidFill>
            <a:schemeClr val="accent4">
              <a:lumMod val="60000"/>
              <a:lumOff val="40000"/>
            </a:schemeClr>
          </a:solidFill>
        </p:spPr>
        <p:txBody>
          <a:bodyPr/>
          <a:lstStyle/>
          <a:p>
            <a:pPr marL="808038" indent="-808038" algn="just" eaLnBrk="1" hangingPunct="1">
              <a:spcBef>
                <a:spcPct val="0"/>
              </a:spcBef>
              <a:buFont typeface="Arial" pitchFamily="34" charset="0"/>
              <a:buNone/>
              <a:tabLst>
                <a:tab pos="336550" algn="l"/>
                <a:tab pos="565150" algn="l"/>
                <a:tab pos="4451350" algn="l"/>
              </a:tabLst>
            </a:pPr>
            <a:r>
              <a:rPr lang="ar-EG" sz="2200" b="1" dirty="0" smtClean="0">
                <a:latin typeface="Times New Roman" pitchFamily="18" charset="0"/>
                <a:ea typeface="Times New Roman" pitchFamily="18" charset="0"/>
                <a:cs typeface="Simplified Arabic" pitchFamily="18" charset="-78"/>
              </a:rPr>
              <a:t>* </a:t>
            </a:r>
            <a:r>
              <a:rPr lang="ar-SA" sz="2200" b="1" dirty="0" smtClean="0">
                <a:latin typeface="Times New Roman" pitchFamily="18" charset="0"/>
                <a:ea typeface="Times New Roman" pitchFamily="18" charset="0"/>
                <a:cs typeface="Simplified Arabic" pitchFamily="18" charset="-78"/>
              </a:rPr>
              <a:t>تشييد المصانع اليابانية في المناطق الساحلية وبذلك تقل تكاليف الشحن الداخلي إلى أبعد حد ممكن مما يؤدي إلى خفض التكاليف الإجمالية للسلعة المصدرة . </a:t>
            </a:r>
            <a:endParaRPr lang="en-US" sz="1300" b="1" dirty="0" smtClean="0">
              <a:latin typeface="Times New Roman" pitchFamily="18" charset="0"/>
              <a:ea typeface="Times New Roman" pitchFamily="18" charset="0"/>
              <a:cs typeface="Simplified Arabic" pitchFamily="18" charset="-78"/>
            </a:endParaRPr>
          </a:p>
          <a:p>
            <a:pPr marL="808038" indent="-808038" algn="just" eaLnBrk="1" hangingPunct="1">
              <a:spcBef>
                <a:spcPct val="0"/>
              </a:spcBef>
              <a:buFont typeface="Arial" pitchFamily="34" charset="0"/>
              <a:buNone/>
              <a:tabLst>
                <a:tab pos="336550" algn="l"/>
                <a:tab pos="565150" algn="l"/>
                <a:tab pos="4451350" algn="l"/>
              </a:tabLst>
            </a:pPr>
            <a:r>
              <a:rPr lang="ar-EG" sz="2200" b="1" dirty="0" smtClean="0">
                <a:latin typeface="Times New Roman" pitchFamily="18" charset="0"/>
                <a:ea typeface="Times New Roman" pitchFamily="18" charset="0"/>
                <a:cs typeface="Simplified Arabic" pitchFamily="18" charset="-78"/>
              </a:rPr>
              <a:t>* </a:t>
            </a:r>
            <a:r>
              <a:rPr lang="ar-SA" sz="2200" b="1" dirty="0" smtClean="0">
                <a:latin typeface="Times New Roman" pitchFamily="18" charset="0"/>
                <a:ea typeface="Times New Roman" pitchFamily="18" charset="0"/>
                <a:cs typeface="Simplified Arabic" pitchFamily="18" charset="-78"/>
              </a:rPr>
              <a:t>جودة المنتجات المصدرة بالإضافة إلى العناية الفائقة بعملية التعبئة والتغليف.</a:t>
            </a:r>
            <a:endParaRPr lang="en-US" sz="1300" b="1" dirty="0" smtClean="0">
              <a:latin typeface="Times New Roman" pitchFamily="18" charset="0"/>
              <a:ea typeface="Times New Roman" pitchFamily="18" charset="0"/>
              <a:cs typeface="Simplified Arabic" pitchFamily="18" charset="-78"/>
            </a:endParaRPr>
          </a:p>
          <a:p>
            <a:pPr marL="808038" indent="-808038" algn="just" eaLnBrk="1" hangingPunct="1">
              <a:spcBef>
                <a:spcPct val="0"/>
              </a:spcBef>
              <a:buFont typeface="Arial" pitchFamily="34" charset="0"/>
              <a:buNone/>
              <a:tabLst>
                <a:tab pos="336550" algn="l"/>
                <a:tab pos="565150" algn="l"/>
                <a:tab pos="4451350" algn="l"/>
              </a:tabLst>
            </a:pPr>
            <a:r>
              <a:rPr lang="ar-EG" sz="2200" b="1" dirty="0" smtClean="0">
                <a:latin typeface="Times New Roman" pitchFamily="18" charset="0"/>
                <a:ea typeface="Times New Roman" pitchFamily="18" charset="0"/>
                <a:cs typeface="Simplified Arabic" pitchFamily="18" charset="-78"/>
              </a:rPr>
              <a:t>* </a:t>
            </a:r>
            <a:r>
              <a:rPr lang="ar-SA" sz="2200" b="1" dirty="0" smtClean="0">
                <a:latin typeface="Times New Roman" pitchFamily="18" charset="0"/>
                <a:ea typeface="Times New Roman" pitchFamily="18" charset="0"/>
                <a:cs typeface="Simplified Arabic" pitchFamily="18" charset="-78"/>
              </a:rPr>
              <a:t>رخص الأيدي العاملة اليابانية خاصة في بداية فترة زحف الصادرات اليابانية إلى الأسواق الخارجية، ( لا يمكن اخذ هذا العنصر في الاعتبار في التسعينات حيث تتجه أجور العمال اليابانيين إلى المساواة مع عمال الغرب ) .</a:t>
            </a:r>
            <a:endParaRPr lang="en-US" sz="1300" b="1" dirty="0" smtClean="0">
              <a:latin typeface="Times New Roman" pitchFamily="18" charset="0"/>
              <a:ea typeface="Times New Roman" pitchFamily="18" charset="0"/>
              <a:cs typeface="Simplified Arabic" pitchFamily="18" charset="-78"/>
            </a:endParaRPr>
          </a:p>
          <a:p>
            <a:pPr marL="808038" indent="-808038" algn="just" eaLnBrk="1" hangingPunct="1">
              <a:spcBef>
                <a:spcPct val="0"/>
              </a:spcBef>
              <a:buFont typeface="Arial" pitchFamily="34" charset="0"/>
              <a:buNone/>
              <a:tabLst>
                <a:tab pos="336550" algn="l"/>
                <a:tab pos="565150" algn="l"/>
                <a:tab pos="4451350" algn="l"/>
              </a:tabLst>
            </a:pPr>
            <a:r>
              <a:rPr lang="ar-EG" sz="2200" b="1" dirty="0" smtClean="0">
                <a:latin typeface="Times New Roman" pitchFamily="18" charset="0"/>
                <a:ea typeface="Times New Roman" pitchFamily="18" charset="0"/>
                <a:cs typeface="Simplified Arabic" pitchFamily="18" charset="-78"/>
              </a:rPr>
              <a:t>* </a:t>
            </a:r>
            <a:r>
              <a:rPr lang="ar-SA" sz="2200" b="1" dirty="0" smtClean="0">
                <a:latin typeface="Times New Roman" pitchFamily="18" charset="0"/>
                <a:ea typeface="Times New Roman" pitchFamily="18" charset="0"/>
                <a:cs typeface="Simplified Arabic" pitchFamily="18" charset="-78"/>
              </a:rPr>
              <a:t>تصميم وتخطيط المصانع اليابانية بحيث تتبع أسلوب الإنتاج الكبير الأمر الذي يلعب دورا هاما في تخفيض التكاليف . </a:t>
            </a:r>
            <a:endParaRPr lang="en-US" sz="1300" b="1" dirty="0" smtClean="0">
              <a:latin typeface="Times New Roman" pitchFamily="18" charset="0"/>
              <a:ea typeface="Times New Roman" pitchFamily="18" charset="0"/>
              <a:cs typeface="Simplified Arabic" pitchFamily="18" charset="-78"/>
            </a:endParaRPr>
          </a:p>
          <a:p>
            <a:pPr marL="808038" indent="-808038" algn="just" eaLnBrk="1" hangingPunct="1">
              <a:spcBef>
                <a:spcPct val="0"/>
              </a:spcBef>
              <a:buFont typeface="Arial" pitchFamily="34" charset="0"/>
              <a:buNone/>
              <a:tabLst>
                <a:tab pos="336550" algn="l"/>
                <a:tab pos="565150" algn="l"/>
                <a:tab pos="4451350" algn="l"/>
              </a:tabLst>
            </a:pPr>
            <a:r>
              <a:rPr lang="ar-EG" sz="2200" b="1" dirty="0" smtClean="0">
                <a:latin typeface="Times New Roman" pitchFamily="18" charset="0"/>
                <a:ea typeface="Times New Roman" pitchFamily="18" charset="0"/>
                <a:cs typeface="Simplified Arabic" pitchFamily="18" charset="-78"/>
              </a:rPr>
              <a:t>* </a:t>
            </a:r>
            <a:r>
              <a:rPr lang="ar-SA" sz="2200" b="1" dirty="0" smtClean="0">
                <a:latin typeface="Times New Roman" pitchFamily="18" charset="0"/>
                <a:ea typeface="Times New Roman" pitchFamily="18" charset="0"/>
                <a:cs typeface="Simplified Arabic" pitchFamily="18" charset="-78"/>
              </a:rPr>
              <a:t>تصدير التكنولوجيا إلى الخارج وهذا لا يحتاج إلى ثروات طبيعية أو مواد خام ويدر في الوقت نفسه أرباحا طائلة . </a:t>
            </a:r>
            <a:endParaRPr lang="en-US" sz="1300" b="1" dirty="0" smtClean="0">
              <a:latin typeface="Times New Roman" pitchFamily="18" charset="0"/>
              <a:ea typeface="Times New Roman" pitchFamily="18" charset="0"/>
              <a:cs typeface="Simplified Arabic" pitchFamily="18" charset="-78"/>
            </a:endParaRPr>
          </a:p>
          <a:p>
            <a:pPr marL="808038" indent="-808038" algn="just" eaLnBrk="1" hangingPunct="1">
              <a:spcBef>
                <a:spcPct val="0"/>
              </a:spcBef>
              <a:buFont typeface="Arial" pitchFamily="34" charset="0"/>
              <a:buNone/>
              <a:tabLst>
                <a:tab pos="336550" algn="l"/>
                <a:tab pos="565150" algn="l"/>
                <a:tab pos="4451350" algn="l"/>
              </a:tabLst>
            </a:pPr>
            <a:r>
              <a:rPr lang="ar-EG" sz="2200" b="1" dirty="0" smtClean="0">
                <a:latin typeface="Times New Roman" pitchFamily="18" charset="0"/>
                <a:ea typeface="Times New Roman" pitchFamily="18" charset="0"/>
                <a:cs typeface="Simplified Arabic" pitchFamily="18" charset="-78"/>
              </a:rPr>
              <a:t>* </a:t>
            </a:r>
            <a:r>
              <a:rPr lang="ar-SA" sz="2200" b="1" dirty="0" smtClean="0">
                <a:latin typeface="Times New Roman" pitchFamily="18" charset="0"/>
                <a:ea typeface="Times New Roman" pitchFamily="18" charset="0"/>
                <a:cs typeface="Simplified Arabic" pitchFamily="18" charset="-78"/>
              </a:rPr>
              <a:t>بناء مصانع البتروكيماويات ومصافي تكرير البترول بالقرب من المناطق الساحلية، وهذا يؤدي إلى خفض تكاليف الشحن الداخلي، وأيضاً خفض تكاليف المواد البتروكيماوية التي تصدرها اليابان . </a:t>
            </a:r>
            <a:endParaRPr lang="en-US" sz="1300" b="1" dirty="0" smtClean="0">
              <a:latin typeface="Times New Roman" pitchFamily="18" charset="0"/>
              <a:ea typeface="Times New Roman" pitchFamily="18" charset="0"/>
              <a:cs typeface="Simplified Arabic" pitchFamily="18" charset="-78"/>
            </a:endParaRPr>
          </a:p>
          <a:p>
            <a:pPr marL="808038" indent="-808038" algn="ctr" eaLnBrk="1" hangingPunct="1">
              <a:spcBef>
                <a:spcPct val="0"/>
              </a:spcBef>
              <a:buFont typeface="Arial" pitchFamily="34" charset="0"/>
              <a:buNone/>
              <a:tabLst>
                <a:tab pos="336550" algn="l"/>
                <a:tab pos="565150" algn="l"/>
                <a:tab pos="4451350" algn="l"/>
              </a:tabLst>
            </a:pPr>
            <a:r>
              <a:rPr lang="ar-EG" sz="2800" b="1" dirty="0" smtClean="0">
                <a:solidFill>
                  <a:srgbClr val="FF0000"/>
                </a:solidFill>
                <a:latin typeface="Monotype Corsiva" pitchFamily="66" charset="0"/>
                <a:ea typeface="Times New Roman" pitchFamily="18" charset="0"/>
                <a:cs typeface="Monotype Koufi"/>
              </a:rPr>
              <a:t>*</a:t>
            </a:r>
            <a:r>
              <a:rPr lang="ar-SA" sz="2800" b="1" dirty="0" smtClean="0">
                <a:solidFill>
                  <a:srgbClr val="FF0000"/>
                </a:solidFill>
                <a:latin typeface="Monotype Corsiva" pitchFamily="66" charset="0"/>
                <a:ea typeface="Times New Roman" pitchFamily="18" charset="0"/>
                <a:cs typeface="Monotype Koufi"/>
              </a:rPr>
              <a:t>عبارة صنع في اليابان تعني الجودة</a:t>
            </a:r>
            <a:r>
              <a:rPr lang="ar-EG" sz="2800" b="1" dirty="0" smtClean="0">
                <a:solidFill>
                  <a:srgbClr val="FF0000"/>
                </a:solidFill>
                <a:latin typeface="Monotype Corsiva" pitchFamily="66" charset="0"/>
                <a:ea typeface="Times New Roman" pitchFamily="18" charset="0"/>
                <a:cs typeface="Monotype Koufi"/>
              </a:rPr>
              <a:t>*</a:t>
            </a:r>
            <a:endParaRPr lang="en-US" sz="1600" b="1" dirty="0" smtClean="0">
              <a:solidFill>
                <a:srgbClr val="FF0000"/>
              </a:solidFill>
              <a:latin typeface="Times New Roman" pitchFamily="18" charset="0"/>
              <a:ea typeface="Times New Roman" pitchFamily="18" charset="0"/>
              <a:cs typeface="Simplified Arabic" pitchFamily="18" charset="-78"/>
            </a:endParaRPr>
          </a:p>
        </p:txBody>
      </p:sp>
    </p:spTree>
    <p:extLst>
      <p:ext uri="{BB962C8B-B14F-4D97-AF65-F5344CB8AC3E}">
        <p14:creationId xmlns:p14="http://schemas.microsoft.com/office/powerpoint/2010/main" val="1051241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solidFill>
            <a:schemeClr val="accent1"/>
          </a:solidFill>
        </p:spPr>
        <p:txBody>
          <a:bodyPr/>
          <a:lstStyle/>
          <a:p>
            <a:pPr eaLnBrk="1" hangingPunct="1"/>
            <a:r>
              <a:rPr lang="ar-SA" b="1" dirty="0" smtClean="0">
                <a:latin typeface="Arial Unicode MS" pitchFamily="34" charset="-128"/>
                <a:ea typeface="Arial Unicode MS" pitchFamily="34" charset="-128"/>
                <a:cs typeface="Arial Unicode MS" pitchFamily="34" charset="-128"/>
              </a:rPr>
              <a:t>منطلقات التعليم في اليابان </a:t>
            </a:r>
            <a:r>
              <a:rPr lang="ar-SA" b="1" dirty="0" smtClean="0">
                <a:latin typeface="Times New Roman" pitchFamily="18" charset="0"/>
                <a:ea typeface="Times New Roman" pitchFamily="18" charset="0"/>
                <a:cs typeface="PT Bold Heading"/>
              </a:rPr>
              <a:t>: </a:t>
            </a:r>
            <a:endParaRPr lang="ar-EG" b="1" dirty="0" smtClean="0"/>
          </a:p>
        </p:txBody>
      </p:sp>
      <p:sp>
        <p:nvSpPr>
          <p:cNvPr id="3" name="Content Placeholder 2"/>
          <p:cNvSpPr>
            <a:spLocks noGrp="1"/>
          </p:cNvSpPr>
          <p:nvPr>
            <p:ph idx="1"/>
          </p:nvPr>
        </p:nvSpPr>
        <p:spPr>
          <a:xfrm>
            <a:off x="323850" y="1341438"/>
            <a:ext cx="8362950" cy="5183187"/>
          </a:xfrm>
          <a:solidFill>
            <a:schemeClr val="accent6">
              <a:lumMod val="60000"/>
              <a:lumOff val="40000"/>
            </a:schemeClr>
          </a:solidFill>
        </p:spPr>
        <p:txBody>
          <a:bodyPr rtlCol="1">
            <a:normAutofit fontScale="92500" lnSpcReduction="10000"/>
          </a:bodyPr>
          <a:lstStyle/>
          <a:p>
            <a:pPr algn="just" eaLnBrk="1" fontAlgn="auto" hangingPunct="1">
              <a:lnSpc>
                <a:spcPct val="120000"/>
              </a:lnSpc>
              <a:spcBef>
                <a:spcPts val="0"/>
              </a:spcBef>
              <a:spcAft>
                <a:spcPts val="0"/>
              </a:spcAft>
              <a:buFont typeface="Times New Roman"/>
              <a:buChar char="-"/>
              <a:defRPr/>
            </a:pPr>
            <a:r>
              <a:rPr lang="ar-SA" b="1" dirty="0" smtClean="0">
                <a:latin typeface="Times New Roman"/>
                <a:ea typeface="Times New Roman"/>
                <a:cs typeface="Simplified Arabic"/>
              </a:rPr>
              <a:t>الاهتمام بالمناخ الذي يوفر قدراً من المسئولية للتلاميذ داخل المدرسة بجانب إحساسهم بأنهم يعيشون مع معلمهم . </a:t>
            </a:r>
            <a:endParaRPr lang="en-US" sz="1800" b="1" dirty="0" smtClean="0">
              <a:latin typeface="Times New Roman"/>
              <a:ea typeface="Times New Roman"/>
              <a:cs typeface="Simplified Arabic"/>
            </a:endParaRPr>
          </a:p>
          <a:p>
            <a:pPr algn="just" eaLnBrk="1" fontAlgn="auto" hangingPunct="1">
              <a:lnSpc>
                <a:spcPct val="120000"/>
              </a:lnSpc>
              <a:spcBef>
                <a:spcPts val="0"/>
              </a:spcBef>
              <a:spcAft>
                <a:spcPts val="0"/>
              </a:spcAft>
              <a:buFont typeface="Times New Roman"/>
              <a:buChar char="-"/>
              <a:defRPr/>
            </a:pPr>
            <a:r>
              <a:rPr lang="ar-SA" b="1" dirty="0" smtClean="0">
                <a:latin typeface="Times New Roman"/>
                <a:ea typeface="Times New Roman"/>
                <a:cs typeface="Simplified Arabic"/>
              </a:rPr>
              <a:t>المعلم والتلاميذ يعيشون معاً في تجربة حياة، فهم يحفرون المزرعة، ويزرعون الزهور، والمعلمون يحرسون المدرسة، والتلاميذ يكنسون ويمسحون المدرسة حتى تصبح نظيفة . </a:t>
            </a:r>
            <a:endParaRPr lang="en-US" sz="1800" b="1" dirty="0" smtClean="0">
              <a:latin typeface="Times New Roman"/>
              <a:ea typeface="Times New Roman"/>
              <a:cs typeface="Simplified Arabic"/>
            </a:endParaRPr>
          </a:p>
          <a:p>
            <a:pPr algn="just" eaLnBrk="1" fontAlgn="auto" hangingPunct="1">
              <a:lnSpc>
                <a:spcPct val="120000"/>
              </a:lnSpc>
              <a:spcBef>
                <a:spcPts val="0"/>
              </a:spcBef>
              <a:spcAft>
                <a:spcPts val="0"/>
              </a:spcAft>
              <a:buFont typeface="Times New Roman"/>
              <a:buChar char="-"/>
              <a:defRPr/>
            </a:pPr>
            <a:r>
              <a:rPr lang="ar-SA" b="1" dirty="0" smtClean="0">
                <a:latin typeface="Times New Roman"/>
                <a:ea typeface="Times New Roman"/>
                <a:cs typeface="Simplified Arabic"/>
              </a:rPr>
              <a:t>التركيز على روح الفريق والعمل الجماعي حتى يتعلم التلميذ كيف يندمج مع الآخرين. </a:t>
            </a:r>
            <a:endParaRPr lang="en-US" sz="1800" b="1" dirty="0" smtClean="0">
              <a:latin typeface="Times New Roman"/>
              <a:ea typeface="Times New Roman"/>
              <a:cs typeface="Simplified Arabic"/>
            </a:endParaRPr>
          </a:p>
          <a:p>
            <a:pPr algn="just" eaLnBrk="1" fontAlgn="auto" hangingPunct="1">
              <a:lnSpc>
                <a:spcPct val="120000"/>
              </a:lnSpc>
              <a:spcBef>
                <a:spcPts val="0"/>
              </a:spcBef>
              <a:spcAft>
                <a:spcPts val="0"/>
              </a:spcAft>
              <a:buFont typeface="Times New Roman"/>
              <a:buChar char="-"/>
              <a:defRPr/>
            </a:pPr>
            <a:r>
              <a:rPr lang="ar-SA" b="1" dirty="0" smtClean="0">
                <a:latin typeface="Times New Roman"/>
                <a:ea typeface="Times New Roman"/>
                <a:cs typeface="Simplified Arabic"/>
              </a:rPr>
              <a:t>الاهتمام بتحسين العلاقة بين التلاميذ وبعضهم البعض. </a:t>
            </a:r>
            <a:endParaRPr lang="en-US" sz="1800" b="1" dirty="0" smtClean="0">
              <a:latin typeface="Times New Roman"/>
              <a:ea typeface="Times New Roman"/>
              <a:cs typeface="Simplified Arabic"/>
            </a:endParaRPr>
          </a:p>
          <a:p>
            <a:pPr algn="just" eaLnBrk="1" fontAlgn="auto" hangingPunct="1">
              <a:lnSpc>
                <a:spcPct val="120000"/>
              </a:lnSpc>
              <a:spcBef>
                <a:spcPts val="0"/>
              </a:spcBef>
              <a:spcAft>
                <a:spcPts val="0"/>
              </a:spcAft>
              <a:buFont typeface="Times New Roman"/>
              <a:buChar char="-"/>
              <a:defRPr/>
            </a:pPr>
            <a:r>
              <a:rPr lang="ar-SA" b="1" dirty="0" smtClean="0">
                <a:latin typeface="Times New Roman"/>
                <a:ea typeface="Times New Roman"/>
                <a:cs typeface="Simplified Arabic"/>
              </a:rPr>
              <a:t>الاهتمام بوضع ومكانة المعلم على المستوى الاجتماعي أوالاقتصادي. </a:t>
            </a:r>
            <a:endParaRPr lang="en-US" sz="1800" b="1" dirty="0" smtClean="0">
              <a:latin typeface="Times New Roman"/>
              <a:ea typeface="Times New Roman"/>
              <a:cs typeface="Simplified Arabic"/>
            </a:endParaRPr>
          </a:p>
        </p:txBody>
      </p:sp>
    </p:spTree>
    <p:extLst>
      <p:ext uri="{BB962C8B-B14F-4D97-AF65-F5344CB8AC3E}">
        <p14:creationId xmlns:p14="http://schemas.microsoft.com/office/powerpoint/2010/main" val="2532547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solidFill>
            <a:schemeClr val="tx2">
              <a:lumMod val="20000"/>
              <a:lumOff val="80000"/>
            </a:schemeClr>
          </a:solidFill>
        </p:spPr>
        <p:txBody>
          <a:bodyPr/>
          <a:lstStyle/>
          <a:p>
            <a:pPr eaLnBrk="1" hangingPunct="1"/>
            <a:r>
              <a:rPr lang="ar-SA" b="1" dirty="0" smtClean="0">
                <a:solidFill>
                  <a:srgbClr val="FF0000"/>
                </a:solidFill>
                <a:latin typeface="Monotype Corsiva" pitchFamily="66" charset="0"/>
                <a:ea typeface="Times New Roman" pitchFamily="18" charset="0"/>
                <a:cs typeface="PT Bold Heading"/>
              </a:rPr>
              <a:t>خصائص </a:t>
            </a:r>
            <a:r>
              <a:rPr lang="ar-EG" b="1" dirty="0" smtClean="0">
                <a:solidFill>
                  <a:srgbClr val="FF0000"/>
                </a:solidFill>
                <a:latin typeface="Monotype Corsiva" pitchFamily="66" charset="0"/>
                <a:ea typeface="Times New Roman" pitchFamily="18" charset="0"/>
                <a:cs typeface="PT Bold Heading"/>
              </a:rPr>
              <a:t>نظام </a:t>
            </a:r>
            <a:r>
              <a:rPr lang="ar-SA" b="1" dirty="0" smtClean="0">
                <a:solidFill>
                  <a:srgbClr val="FF0000"/>
                </a:solidFill>
                <a:latin typeface="Monotype Corsiva" pitchFamily="66" charset="0"/>
                <a:ea typeface="Times New Roman" pitchFamily="18" charset="0"/>
                <a:cs typeface="PT Bold Heading"/>
              </a:rPr>
              <a:t>التعليم في اليابان </a:t>
            </a:r>
            <a:endParaRPr lang="ar-EG" b="1" dirty="0" smtClean="0">
              <a:solidFill>
                <a:srgbClr val="FF0000"/>
              </a:solidFill>
              <a:ea typeface="Times New Roman" pitchFamily="18" charset="0"/>
              <a:cs typeface="PT Bold Heading"/>
            </a:endParaRPr>
          </a:p>
        </p:txBody>
      </p:sp>
      <p:sp>
        <p:nvSpPr>
          <p:cNvPr id="41987" name="Content Placeholder 2"/>
          <p:cNvSpPr>
            <a:spLocks noGrp="1"/>
          </p:cNvSpPr>
          <p:nvPr>
            <p:ph idx="1"/>
          </p:nvPr>
        </p:nvSpPr>
        <p:spPr>
          <a:solidFill>
            <a:schemeClr val="tx2">
              <a:lumMod val="60000"/>
              <a:lumOff val="40000"/>
            </a:schemeClr>
          </a:solidFill>
        </p:spPr>
        <p:txBody>
          <a:bodyPr/>
          <a:lstStyle/>
          <a:p>
            <a:pPr marL="715963" indent="-608013" algn="just" eaLnBrk="1" hangingPunct="1">
              <a:lnSpc>
                <a:spcPct val="150000"/>
              </a:lnSpc>
              <a:spcBef>
                <a:spcPct val="0"/>
              </a:spcBef>
              <a:buFont typeface="Arial" pitchFamily="34" charset="0"/>
              <a:buNone/>
            </a:pPr>
            <a:r>
              <a:rPr lang="ar-SA" b="1" dirty="0" smtClean="0">
                <a:latin typeface="Times New Roman" pitchFamily="18" charset="0"/>
                <a:ea typeface="Times New Roman" pitchFamily="18" charset="0"/>
                <a:cs typeface="Simplified Arabic" pitchFamily="18" charset="-78"/>
              </a:rPr>
              <a:t>أ) المركزية واللامركزية . </a:t>
            </a:r>
            <a:endParaRPr lang="en-US" sz="1800" b="1" dirty="0" smtClean="0">
              <a:latin typeface="Times New Roman" pitchFamily="18" charset="0"/>
              <a:ea typeface="Times New Roman" pitchFamily="18" charset="0"/>
              <a:cs typeface="Simplified Arabic" pitchFamily="18" charset="-78"/>
            </a:endParaRPr>
          </a:p>
          <a:p>
            <a:pPr marL="715963" indent="-608013" algn="just" eaLnBrk="1" hangingPunct="1">
              <a:lnSpc>
                <a:spcPct val="150000"/>
              </a:lnSpc>
              <a:spcBef>
                <a:spcPct val="0"/>
              </a:spcBef>
              <a:buFont typeface="Arial" pitchFamily="34" charset="0"/>
              <a:buNone/>
            </a:pPr>
            <a:r>
              <a:rPr lang="ar-SA" b="1" dirty="0" smtClean="0">
                <a:latin typeface="Times New Roman" pitchFamily="18" charset="0"/>
                <a:ea typeface="Times New Roman" pitchFamily="18" charset="0"/>
                <a:cs typeface="Simplified Arabic" pitchFamily="18" charset="-78"/>
              </a:rPr>
              <a:t>ب) روح الجماعة والعمل الجماعي والنظام والمسئولية . </a:t>
            </a:r>
            <a:endParaRPr lang="en-US" sz="1800" b="1" dirty="0" smtClean="0">
              <a:latin typeface="Times New Roman" pitchFamily="18" charset="0"/>
              <a:ea typeface="Times New Roman" pitchFamily="18" charset="0"/>
              <a:cs typeface="Simplified Arabic" pitchFamily="18" charset="-78"/>
            </a:endParaRPr>
          </a:p>
          <a:p>
            <a:pPr marL="715963" indent="-608013" algn="just" eaLnBrk="1" hangingPunct="1">
              <a:lnSpc>
                <a:spcPct val="150000"/>
              </a:lnSpc>
              <a:spcBef>
                <a:spcPct val="0"/>
              </a:spcBef>
              <a:buFont typeface="Arial" pitchFamily="34" charset="0"/>
              <a:buNone/>
            </a:pPr>
            <a:r>
              <a:rPr lang="ar-SA" b="1" dirty="0" smtClean="0">
                <a:latin typeface="Times New Roman" pitchFamily="18" charset="0"/>
                <a:ea typeface="Times New Roman" pitchFamily="18" charset="0"/>
                <a:cs typeface="Simplified Arabic" pitchFamily="18" charset="-78"/>
              </a:rPr>
              <a:t>ج) الجد والاجتهاد أهم من الموهبة والذكاء . </a:t>
            </a:r>
            <a:endParaRPr lang="en-US" sz="1800" b="1" dirty="0" smtClean="0">
              <a:latin typeface="Times New Roman" pitchFamily="18" charset="0"/>
              <a:ea typeface="Times New Roman" pitchFamily="18" charset="0"/>
              <a:cs typeface="Simplified Arabic" pitchFamily="18" charset="-78"/>
            </a:endParaRPr>
          </a:p>
          <a:p>
            <a:pPr marL="715963" indent="-608013" algn="just" eaLnBrk="1" hangingPunct="1">
              <a:lnSpc>
                <a:spcPct val="150000"/>
              </a:lnSpc>
              <a:spcBef>
                <a:spcPct val="0"/>
              </a:spcBef>
              <a:buFont typeface="Arial" pitchFamily="34" charset="0"/>
              <a:buNone/>
            </a:pPr>
            <a:r>
              <a:rPr lang="ar-SA" b="1" dirty="0" smtClean="0">
                <a:latin typeface="Times New Roman" pitchFamily="18" charset="0"/>
                <a:ea typeface="Times New Roman" pitchFamily="18" charset="0"/>
                <a:cs typeface="Simplified Arabic" pitchFamily="18" charset="-78"/>
              </a:rPr>
              <a:t>د) الكم المعرفي دلاله على ثقل العبء الدراسي . </a:t>
            </a:r>
            <a:endParaRPr lang="en-US" sz="1800" b="1" dirty="0" smtClean="0">
              <a:latin typeface="Times New Roman" pitchFamily="18" charset="0"/>
              <a:ea typeface="Times New Roman" pitchFamily="18" charset="0"/>
              <a:cs typeface="Simplified Arabic" pitchFamily="18" charset="-78"/>
            </a:endParaRPr>
          </a:p>
          <a:p>
            <a:pPr marL="715963" indent="-608013" algn="just" eaLnBrk="1" hangingPunct="1">
              <a:lnSpc>
                <a:spcPct val="150000"/>
              </a:lnSpc>
              <a:spcBef>
                <a:spcPct val="0"/>
              </a:spcBef>
              <a:buFont typeface="Arial" pitchFamily="34" charset="0"/>
              <a:buNone/>
            </a:pPr>
            <a:r>
              <a:rPr lang="ar-SA" b="1" dirty="0" smtClean="0">
                <a:latin typeface="Times New Roman" pitchFamily="18" charset="0"/>
                <a:ea typeface="Times New Roman" pitchFamily="18" charset="0"/>
                <a:cs typeface="Simplified Arabic" pitchFamily="18" charset="-78"/>
              </a:rPr>
              <a:t>هـ) الحماس الشديد من الطلاب وأولياء الأمور من التعليم يقابله مكانة مرموقة للمعلم .</a:t>
            </a:r>
            <a:endParaRPr lang="en-US" sz="1800" b="1" dirty="0" smtClean="0">
              <a:latin typeface="Times New Roman" pitchFamily="18" charset="0"/>
              <a:ea typeface="Times New Roman" pitchFamily="18" charset="0"/>
              <a:cs typeface="Simplified Arabic" pitchFamily="18" charset="-78"/>
            </a:endParaRPr>
          </a:p>
        </p:txBody>
      </p:sp>
    </p:spTree>
    <p:extLst>
      <p:ext uri="{BB962C8B-B14F-4D97-AF65-F5344CB8AC3E}">
        <p14:creationId xmlns:p14="http://schemas.microsoft.com/office/powerpoint/2010/main" val="113285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solidFill>
            <a:schemeClr val="accent3"/>
          </a:solidFill>
        </p:spPr>
        <p:txBody>
          <a:bodyPr/>
          <a:lstStyle/>
          <a:p>
            <a:pPr eaLnBrk="1" hangingPunct="1"/>
            <a:r>
              <a:rPr lang="ar-EG" b="1" dirty="0" smtClean="0">
                <a:latin typeface="Times New Roman" pitchFamily="18" charset="0"/>
                <a:ea typeface="Times New Roman" pitchFamily="18" charset="0"/>
                <a:cs typeface="PT Bold Heading"/>
              </a:rPr>
              <a:t>المنحني الياباني </a:t>
            </a:r>
            <a:endParaRPr lang="ar-EG" b="1" dirty="0" smtClean="0">
              <a:ea typeface="Times New Roman" pitchFamily="18" charset="0"/>
              <a:cs typeface="PT Bold Heading"/>
            </a:endParaRPr>
          </a:p>
        </p:txBody>
      </p:sp>
      <p:sp>
        <p:nvSpPr>
          <p:cNvPr id="30723" name="Content Placeholder 2"/>
          <p:cNvSpPr>
            <a:spLocks noGrp="1"/>
          </p:cNvSpPr>
          <p:nvPr>
            <p:ph idx="1"/>
          </p:nvPr>
        </p:nvSpPr>
        <p:spPr>
          <a:xfrm>
            <a:off x="323850" y="1600200"/>
            <a:ext cx="8362950" cy="4525963"/>
          </a:xfrm>
          <a:solidFill>
            <a:schemeClr val="accent3">
              <a:lumMod val="20000"/>
              <a:lumOff val="80000"/>
            </a:schemeClr>
          </a:solidFill>
        </p:spPr>
        <p:txBody>
          <a:bodyPr/>
          <a:lstStyle/>
          <a:p>
            <a:pPr marL="365125" lvl="2" indent="-365125" algn="just" defTabSz="715963" eaLnBrk="1" hangingPunct="1">
              <a:lnSpc>
                <a:spcPct val="130000"/>
              </a:lnSpc>
              <a:spcBef>
                <a:spcPct val="0"/>
              </a:spcBef>
              <a:buFont typeface="Wingdings" pitchFamily="2" charset="2"/>
              <a:buChar char=""/>
              <a:tabLst>
                <a:tab pos="222250" algn="l"/>
              </a:tabLst>
            </a:pPr>
            <a:r>
              <a:rPr lang="ar-SA" b="1" dirty="0" smtClean="0">
                <a:latin typeface="Times New Roman" pitchFamily="18" charset="0"/>
                <a:ea typeface="Times New Roman" pitchFamily="18" charset="0"/>
                <a:cs typeface="Simplified Arabic" pitchFamily="18" charset="-78"/>
              </a:rPr>
              <a:t>1945 = حرب عالمية ثانية= دمار وخراب + تدهور اقتصادي + فقدان الهوية.</a:t>
            </a:r>
            <a:endParaRPr lang="en-US" sz="1400" b="1" dirty="0" smtClean="0">
              <a:latin typeface="Times New Roman" pitchFamily="18" charset="0"/>
              <a:ea typeface="Times New Roman" pitchFamily="18" charset="0"/>
              <a:cs typeface="Simplified Arabic" pitchFamily="18" charset="-78"/>
            </a:endParaRPr>
          </a:p>
          <a:p>
            <a:pPr marL="365125" lvl="2" indent="-365125" algn="just" defTabSz="715963" eaLnBrk="1" hangingPunct="1">
              <a:lnSpc>
                <a:spcPct val="130000"/>
              </a:lnSpc>
              <a:spcBef>
                <a:spcPct val="0"/>
              </a:spcBef>
              <a:buFont typeface="Wingdings" pitchFamily="2" charset="2"/>
              <a:buChar char=""/>
              <a:tabLst>
                <a:tab pos="222250" algn="l"/>
              </a:tabLst>
            </a:pPr>
            <a:r>
              <a:rPr lang="ar-SA" b="1" dirty="0" smtClean="0">
                <a:latin typeface="Times New Roman" pitchFamily="18" charset="0"/>
                <a:ea typeface="Times New Roman" pitchFamily="18" charset="0"/>
                <a:cs typeface="Simplified Arabic" pitchFamily="18" charset="-78"/>
              </a:rPr>
              <a:t>1950 = ثورة الهوية = وقفة مع النفس = من نحن + أين نكون ؟ </a:t>
            </a:r>
            <a:endParaRPr lang="en-US" sz="1400" b="1" dirty="0" smtClean="0">
              <a:latin typeface="Times New Roman" pitchFamily="18" charset="0"/>
              <a:ea typeface="Times New Roman" pitchFamily="18" charset="0"/>
              <a:cs typeface="Simplified Arabic" pitchFamily="18" charset="-78"/>
            </a:endParaRPr>
          </a:p>
          <a:p>
            <a:pPr marL="365125" lvl="2" indent="-365125" algn="just" defTabSz="715963" eaLnBrk="1" hangingPunct="1">
              <a:lnSpc>
                <a:spcPct val="130000"/>
              </a:lnSpc>
              <a:spcBef>
                <a:spcPct val="0"/>
              </a:spcBef>
              <a:buFont typeface="Wingdings" pitchFamily="2" charset="2"/>
              <a:buChar char=""/>
              <a:tabLst>
                <a:tab pos="222250" algn="l"/>
              </a:tabLst>
            </a:pPr>
            <a:r>
              <a:rPr lang="ar-SA" b="1" dirty="0" smtClean="0">
                <a:latin typeface="Times New Roman" pitchFamily="18" charset="0"/>
                <a:ea typeface="Times New Roman" pitchFamily="18" charset="0"/>
                <a:cs typeface="Simplified Arabic" pitchFamily="18" charset="-78"/>
              </a:rPr>
              <a:t>1960 = ثورة الشعار= اليابانية من أجل العالمية = نصنع لنسيطر على </a:t>
            </a:r>
            <a:r>
              <a:rPr lang="ar-EG" b="1" dirty="0" smtClean="0">
                <a:latin typeface="Times New Roman" pitchFamily="18" charset="0"/>
                <a:ea typeface="Times New Roman" pitchFamily="18" charset="0"/>
                <a:cs typeface="Simplified Arabic" pitchFamily="18" charset="-78"/>
              </a:rPr>
              <a:t>الأخر</a:t>
            </a:r>
            <a:r>
              <a:rPr lang="ar-SA" b="1" dirty="0" smtClean="0">
                <a:latin typeface="Times New Roman" pitchFamily="18" charset="0"/>
                <a:ea typeface="Times New Roman" pitchFamily="18" charset="0"/>
                <a:cs typeface="Simplified Arabic" pitchFamily="18" charset="-78"/>
              </a:rPr>
              <a:t>. </a:t>
            </a:r>
            <a:endParaRPr lang="en-US" sz="1400" b="1" dirty="0" smtClean="0">
              <a:latin typeface="Times New Roman" pitchFamily="18" charset="0"/>
              <a:ea typeface="Times New Roman" pitchFamily="18" charset="0"/>
              <a:cs typeface="Simplified Arabic" pitchFamily="18" charset="-78"/>
            </a:endParaRPr>
          </a:p>
          <a:p>
            <a:pPr marL="365125" lvl="2" indent="-365125" algn="just" defTabSz="715963" eaLnBrk="1" hangingPunct="1">
              <a:lnSpc>
                <a:spcPct val="130000"/>
              </a:lnSpc>
              <a:spcBef>
                <a:spcPct val="0"/>
              </a:spcBef>
              <a:buFont typeface="Wingdings" pitchFamily="2" charset="2"/>
              <a:buChar char=""/>
              <a:tabLst>
                <a:tab pos="222250" algn="l"/>
              </a:tabLst>
            </a:pPr>
            <a:r>
              <a:rPr lang="ar-SA" b="1" dirty="0" smtClean="0">
                <a:latin typeface="Times New Roman" pitchFamily="18" charset="0"/>
                <a:ea typeface="Times New Roman" pitchFamily="18" charset="0"/>
                <a:cs typeface="Simplified Arabic" pitchFamily="18" charset="-78"/>
              </a:rPr>
              <a:t>1970 = ثورة العلم = صناعة الحاسب الآلي والإلكترونيات . </a:t>
            </a:r>
            <a:endParaRPr lang="en-US" sz="1400" b="1" dirty="0" smtClean="0">
              <a:latin typeface="Times New Roman" pitchFamily="18" charset="0"/>
              <a:ea typeface="Times New Roman" pitchFamily="18" charset="0"/>
              <a:cs typeface="Simplified Arabic" pitchFamily="18" charset="-78"/>
            </a:endParaRPr>
          </a:p>
          <a:p>
            <a:pPr marL="365125" lvl="2" indent="-365125" algn="just" defTabSz="715963" eaLnBrk="1" hangingPunct="1">
              <a:lnSpc>
                <a:spcPct val="130000"/>
              </a:lnSpc>
              <a:spcBef>
                <a:spcPct val="0"/>
              </a:spcBef>
              <a:buFont typeface="Wingdings" pitchFamily="2" charset="2"/>
              <a:buChar char=""/>
              <a:tabLst>
                <a:tab pos="222250" algn="l"/>
              </a:tabLst>
            </a:pPr>
            <a:r>
              <a:rPr lang="ar-SA" b="1" dirty="0" smtClean="0">
                <a:latin typeface="Times New Roman" pitchFamily="18" charset="0"/>
                <a:ea typeface="Times New Roman" pitchFamily="18" charset="0"/>
                <a:cs typeface="Simplified Arabic" pitchFamily="18" charset="-78"/>
              </a:rPr>
              <a:t>1980 = ثورة الاتصال= التليفون المرئي . </a:t>
            </a:r>
            <a:endParaRPr lang="en-US" sz="1400" b="1" dirty="0" smtClean="0">
              <a:latin typeface="Times New Roman" pitchFamily="18" charset="0"/>
              <a:ea typeface="Times New Roman" pitchFamily="18" charset="0"/>
              <a:cs typeface="Simplified Arabic" pitchFamily="18" charset="-78"/>
            </a:endParaRPr>
          </a:p>
          <a:p>
            <a:pPr marL="365125" lvl="2" indent="-365125" algn="just" defTabSz="715963" eaLnBrk="1" hangingPunct="1">
              <a:lnSpc>
                <a:spcPct val="130000"/>
              </a:lnSpc>
              <a:spcBef>
                <a:spcPct val="0"/>
              </a:spcBef>
              <a:buFont typeface="Wingdings" pitchFamily="2" charset="2"/>
              <a:buChar char=""/>
              <a:tabLst>
                <a:tab pos="222250" algn="l"/>
              </a:tabLst>
            </a:pPr>
            <a:r>
              <a:rPr lang="ar-SA" b="1" dirty="0" smtClean="0">
                <a:latin typeface="Times New Roman" pitchFamily="18" charset="0"/>
                <a:ea typeface="Times New Roman" pitchFamily="18" charset="0"/>
                <a:cs typeface="Simplified Arabic" pitchFamily="18" charset="-78"/>
              </a:rPr>
              <a:t>1990 = ثورة الإنسان = </a:t>
            </a:r>
            <a:r>
              <a:rPr lang="ar-SA" b="1" dirty="0" err="1" smtClean="0">
                <a:latin typeface="Times New Roman" pitchFamily="18" charset="0"/>
                <a:ea typeface="Times New Roman" pitchFamily="18" charset="0"/>
                <a:cs typeface="Simplified Arabic" pitchFamily="18" charset="-78"/>
              </a:rPr>
              <a:t>أنسنة</a:t>
            </a:r>
            <a:r>
              <a:rPr lang="ar-SA" b="1" dirty="0" smtClean="0">
                <a:latin typeface="Times New Roman" pitchFamily="18" charset="0"/>
                <a:ea typeface="Times New Roman" pitchFamily="18" charset="0"/>
                <a:cs typeface="Simplified Arabic" pitchFamily="18" charset="-78"/>
              </a:rPr>
              <a:t> الإنسان = إعادة بناء الإنسان . </a:t>
            </a:r>
            <a:endParaRPr lang="en-US" sz="1400" b="1" dirty="0" smtClean="0">
              <a:latin typeface="Times New Roman" pitchFamily="18" charset="0"/>
              <a:ea typeface="Times New Roman" pitchFamily="18" charset="0"/>
              <a:cs typeface="Simplified Arabic" pitchFamily="18" charset="-78"/>
            </a:endParaRPr>
          </a:p>
          <a:p>
            <a:pPr marL="365125" lvl="2" indent="-365125" algn="just" defTabSz="715963" eaLnBrk="1" hangingPunct="1">
              <a:lnSpc>
                <a:spcPct val="130000"/>
              </a:lnSpc>
              <a:spcBef>
                <a:spcPct val="0"/>
              </a:spcBef>
              <a:buFont typeface="Wingdings" pitchFamily="2" charset="2"/>
              <a:buChar char=""/>
              <a:tabLst>
                <a:tab pos="222250" algn="l"/>
              </a:tabLst>
            </a:pPr>
            <a:r>
              <a:rPr lang="ar-SA" b="1" dirty="0" smtClean="0">
                <a:latin typeface="Times New Roman" pitchFamily="18" charset="0"/>
                <a:ea typeface="Times New Roman" pitchFamily="18" charset="0"/>
                <a:cs typeface="Simplified Arabic" pitchFamily="18" charset="-78"/>
              </a:rPr>
              <a:t>1991 = ثورة الباب المطروق = الاهتمام بالإدارة + الاهتمام بالتكنولوجيا . </a:t>
            </a:r>
            <a:endParaRPr lang="en-US" sz="1400" b="1" dirty="0" smtClean="0">
              <a:latin typeface="Times New Roman" pitchFamily="18" charset="0"/>
              <a:ea typeface="Times New Roman" pitchFamily="18" charset="0"/>
              <a:cs typeface="Simplified Arabic" pitchFamily="18" charset="-78"/>
            </a:endParaRPr>
          </a:p>
          <a:p>
            <a:pPr marL="365125" lvl="2" indent="-365125" algn="just" defTabSz="715963" eaLnBrk="1" hangingPunct="1">
              <a:lnSpc>
                <a:spcPct val="130000"/>
              </a:lnSpc>
              <a:spcBef>
                <a:spcPct val="0"/>
              </a:spcBef>
              <a:buFont typeface="Wingdings" pitchFamily="2" charset="2"/>
              <a:buChar char=""/>
              <a:tabLst>
                <a:tab pos="222250" algn="l"/>
              </a:tabLst>
            </a:pPr>
            <a:r>
              <a:rPr lang="ar-SA" b="1" dirty="0" smtClean="0">
                <a:latin typeface="Times New Roman" pitchFamily="18" charset="0"/>
                <a:ea typeface="Times New Roman" pitchFamily="18" charset="0"/>
                <a:cs typeface="Simplified Arabic" pitchFamily="18" charset="-78"/>
              </a:rPr>
              <a:t>1992 = ثورة التعليم = تنويع البنى التربوية + إدخال رياض الأطفال إلى السلم + الاهتمام بالتعليم العالي والتكنولوجي </a:t>
            </a:r>
            <a:r>
              <a:rPr lang="ar-EG" b="1" dirty="0" smtClean="0">
                <a:latin typeface="Times New Roman" pitchFamily="18" charset="0"/>
                <a:ea typeface="Times New Roman" pitchFamily="18" charset="0"/>
                <a:cs typeface="Simplified Arabic" pitchFamily="18" charset="-78"/>
              </a:rPr>
              <a:t>أكثر من </a:t>
            </a:r>
            <a:r>
              <a:rPr lang="ar-SA" b="1" dirty="0" smtClean="0">
                <a:latin typeface="Times New Roman" pitchFamily="18" charset="0"/>
                <a:ea typeface="Times New Roman" pitchFamily="18" charset="0"/>
                <a:cs typeface="Simplified Arabic" pitchFamily="18" charset="-78"/>
              </a:rPr>
              <a:t>(22.000 جامعة تقريباً ) . </a:t>
            </a:r>
            <a:endParaRPr lang="en-US" sz="1400" b="1" dirty="0" smtClean="0">
              <a:latin typeface="Times New Roman" pitchFamily="18" charset="0"/>
              <a:ea typeface="Times New Roman" pitchFamily="18" charset="0"/>
              <a:cs typeface="Simplified Arabic" pitchFamily="18" charset="-78"/>
            </a:endParaRPr>
          </a:p>
        </p:txBody>
      </p:sp>
    </p:spTree>
    <p:extLst>
      <p:ext uri="{BB962C8B-B14F-4D97-AF65-F5344CB8AC3E}">
        <p14:creationId xmlns:p14="http://schemas.microsoft.com/office/powerpoint/2010/main" val="99930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solidFill>
            <a:schemeClr val="accent1">
              <a:lumMod val="20000"/>
              <a:lumOff val="80000"/>
            </a:schemeClr>
          </a:solidFill>
        </p:spPr>
        <p:txBody>
          <a:bodyPr/>
          <a:lstStyle/>
          <a:p>
            <a:pPr eaLnBrk="1" hangingPunct="1"/>
            <a:r>
              <a:rPr lang="ar-EG" b="1" dirty="0" smtClean="0"/>
              <a:t>مراحل التعليم الياباني </a:t>
            </a:r>
          </a:p>
        </p:txBody>
      </p:sp>
      <p:sp>
        <p:nvSpPr>
          <p:cNvPr id="43011" name="Content Placeholder 2"/>
          <p:cNvSpPr>
            <a:spLocks noGrp="1"/>
          </p:cNvSpPr>
          <p:nvPr>
            <p:ph idx="1"/>
          </p:nvPr>
        </p:nvSpPr>
        <p:spPr>
          <a:solidFill>
            <a:schemeClr val="accent3">
              <a:lumMod val="40000"/>
              <a:lumOff val="60000"/>
            </a:schemeClr>
          </a:solidFill>
        </p:spPr>
        <p:txBody>
          <a:bodyPr/>
          <a:lstStyle/>
          <a:p>
            <a:pPr eaLnBrk="1" hangingPunct="1">
              <a:lnSpc>
                <a:spcPct val="150000"/>
              </a:lnSpc>
              <a:spcBef>
                <a:spcPct val="0"/>
              </a:spcBef>
            </a:pPr>
            <a:r>
              <a:rPr lang="ar-EG" b="1" dirty="0" smtClean="0">
                <a:cs typeface="Times New Roman" pitchFamily="18" charset="0"/>
              </a:rPr>
              <a:t>التعليم الابتدائي الذي يستمر لمدة 6سنوات </a:t>
            </a:r>
          </a:p>
          <a:p>
            <a:pPr eaLnBrk="1" hangingPunct="1">
              <a:lnSpc>
                <a:spcPct val="150000"/>
              </a:lnSpc>
              <a:spcBef>
                <a:spcPct val="0"/>
              </a:spcBef>
            </a:pPr>
            <a:r>
              <a:rPr lang="ar-EG" b="1" dirty="0" smtClean="0">
                <a:cs typeface="Times New Roman" pitchFamily="18" charset="0"/>
              </a:rPr>
              <a:t>التعليم المتوسط والذي يستمر لمدة 3 سنوات </a:t>
            </a:r>
          </a:p>
          <a:p>
            <a:pPr eaLnBrk="1" hangingPunct="1">
              <a:lnSpc>
                <a:spcPct val="150000"/>
              </a:lnSpc>
              <a:spcBef>
                <a:spcPct val="0"/>
              </a:spcBef>
            </a:pPr>
            <a:r>
              <a:rPr lang="ar-EG" b="1" dirty="0" smtClean="0">
                <a:cs typeface="Times New Roman" pitchFamily="18" charset="0"/>
              </a:rPr>
              <a:t>التعليم الثانوي لمدة 3 سنوات </a:t>
            </a:r>
          </a:p>
          <a:p>
            <a:pPr eaLnBrk="1" hangingPunct="1">
              <a:lnSpc>
                <a:spcPct val="150000"/>
              </a:lnSpc>
              <a:spcBef>
                <a:spcPct val="0"/>
              </a:spcBef>
            </a:pPr>
            <a:r>
              <a:rPr lang="ar-EG" b="1" dirty="0" smtClean="0">
                <a:cs typeface="Times New Roman" pitchFamily="18" charset="0"/>
              </a:rPr>
              <a:t>الجامعة لمدة 4 سنوات .</a:t>
            </a:r>
            <a:endParaRPr lang="ar-EG" b="1" dirty="0" smtClean="0"/>
          </a:p>
        </p:txBody>
      </p:sp>
    </p:spTree>
    <p:extLst>
      <p:ext uri="{BB962C8B-B14F-4D97-AF65-F5344CB8AC3E}">
        <p14:creationId xmlns:p14="http://schemas.microsoft.com/office/powerpoint/2010/main" val="3553891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solidFill>
            <a:schemeClr val="accent1">
              <a:lumMod val="20000"/>
              <a:lumOff val="80000"/>
            </a:schemeClr>
          </a:solidFill>
        </p:spPr>
        <p:txBody>
          <a:bodyPr/>
          <a:lstStyle/>
          <a:p>
            <a:pPr eaLnBrk="1" hangingPunct="1"/>
            <a:r>
              <a:rPr lang="ar-SA" b="1" dirty="0" smtClean="0">
                <a:solidFill>
                  <a:srgbClr val="FF0000"/>
                </a:solidFill>
                <a:latin typeface="Times New Roman" pitchFamily="18" charset="0"/>
                <a:ea typeface="Times New Roman" pitchFamily="18" charset="0"/>
                <a:cs typeface="Monotype Koufi"/>
              </a:rPr>
              <a:t>أهمية التعليم للمجتمع الياباني : </a:t>
            </a:r>
            <a:endParaRPr lang="ar-EG" b="1" dirty="0" smtClean="0">
              <a:solidFill>
                <a:srgbClr val="FF0000"/>
              </a:solidFill>
              <a:ea typeface="Times New Roman" pitchFamily="18" charset="0"/>
              <a:cs typeface="Monotype Koufi"/>
            </a:endParaRPr>
          </a:p>
        </p:txBody>
      </p:sp>
      <p:sp>
        <p:nvSpPr>
          <p:cNvPr id="3" name="Content Placeholder 2"/>
          <p:cNvSpPr>
            <a:spLocks noGrp="1"/>
          </p:cNvSpPr>
          <p:nvPr>
            <p:ph idx="1"/>
          </p:nvPr>
        </p:nvSpPr>
        <p:spPr>
          <a:solidFill>
            <a:schemeClr val="accent1">
              <a:lumMod val="60000"/>
              <a:lumOff val="40000"/>
            </a:schemeClr>
          </a:solidFill>
        </p:spPr>
        <p:txBody>
          <a:bodyPr rtlCol="1">
            <a:normAutofit fontScale="92500" lnSpcReduction="20000"/>
          </a:bodyPr>
          <a:lstStyle/>
          <a:p>
            <a:pPr marL="715963" indent="-715963" algn="just" eaLnBrk="1" fontAlgn="auto" hangingPunct="1">
              <a:spcBef>
                <a:spcPts val="0"/>
              </a:spcBef>
              <a:spcAft>
                <a:spcPts val="0"/>
              </a:spcAft>
              <a:buFont typeface="Arial" pitchFamily="34" charset="0"/>
              <a:buNone/>
              <a:tabLst>
                <a:tab pos="107950" algn="l"/>
              </a:tabLst>
              <a:defRPr/>
            </a:pPr>
            <a:r>
              <a:rPr lang="ar-EG" b="1" dirty="0" smtClean="0">
                <a:latin typeface="Times New Roman"/>
                <a:ea typeface="Times New Roman"/>
                <a:cs typeface="Simplified Arabic"/>
              </a:rPr>
              <a:t># </a:t>
            </a:r>
            <a:r>
              <a:rPr lang="ar-SA" b="1" dirty="0" smtClean="0">
                <a:latin typeface="Times New Roman"/>
                <a:ea typeface="Times New Roman"/>
                <a:cs typeface="Simplified Arabic"/>
              </a:rPr>
              <a:t>تزويد المجتمع بالخبرات والمهارات الفنية والإدارية لدفع عجلة التنمية الاقتصادية نحو الأمام . </a:t>
            </a:r>
            <a:endParaRPr lang="en-US" sz="1800" b="1" dirty="0" smtClean="0">
              <a:latin typeface="Times New Roman"/>
              <a:ea typeface="Times New Roman"/>
              <a:cs typeface="Simplified Arabic"/>
            </a:endParaRPr>
          </a:p>
          <a:p>
            <a:pPr marL="715963" indent="-715963" algn="just" eaLnBrk="1" fontAlgn="auto" hangingPunct="1">
              <a:spcBef>
                <a:spcPts val="0"/>
              </a:spcBef>
              <a:spcAft>
                <a:spcPts val="0"/>
              </a:spcAft>
              <a:buFont typeface="Arial" pitchFamily="34" charset="0"/>
              <a:buNone/>
              <a:tabLst>
                <a:tab pos="107950" algn="l"/>
              </a:tabLst>
              <a:defRPr/>
            </a:pPr>
            <a:r>
              <a:rPr lang="ar-EG" b="1" dirty="0" smtClean="0">
                <a:latin typeface="Times New Roman"/>
                <a:ea typeface="Times New Roman"/>
                <a:cs typeface="Simplified Arabic"/>
              </a:rPr>
              <a:t># </a:t>
            </a:r>
            <a:r>
              <a:rPr lang="ar-SA" b="1" dirty="0" smtClean="0">
                <a:latin typeface="Times New Roman"/>
                <a:ea typeface="Times New Roman"/>
                <a:cs typeface="Simplified Arabic"/>
              </a:rPr>
              <a:t>إيجـاد حلـول علميـة للمشكـلات التـي تقـف عقبـة أمـام النمـو الاقتصـادي أو الاجتماعي. </a:t>
            </a:r>
            <a:endParaRPr lang="en-US" sz="1800" b="1" dirty="0" smtClean="0">
              <a:latin typeface="Times New Roman"/>
              <a:ea typeface="Times New Roman"/>
              <a:cs typeface="Simplified Arabic"/>
            </a:endParaRPr>
          </a:p>
          <a:p>
            <a:pPr marL="715963" indent="-715963" algn="just" eaLnBrk="1" fontAlgn="auto" hangingPunct="1">
              <a:spcBef>
                <a:spcPts val="0"/>
              </a:spcBef>
              <a:spcAft>
                <a:spcPts val="0"/>
              </a:spcAft>
              <a:buFont typeface="Arial" pitchFamily="34" charset="0"/>
              <a:buNone/>
              <a:tabLst>
                <a:tab pos="107950" algn="l"/>
              </a:tabLst>
              <a:defRPr/>
            </a:pPr>
            <a:r>
              <a:rPr lang="ar-EG" b="1" dirty="0" smtClean="0">
                <a:latin typeface="Times New Roman"/>
                <a:ea typeface="Times New Roman"/>
                <a:cs typeface="Simplified Arabic"/>
              </a:rPr>
              <a:t># </a:t>
            </a:r>
            <a:r>
              <a:rPr lang="ar-SA" b="1" dirty="0" smtClean="0">
                <a:latin typeface="Times New Roman"/>
                <a:ea typeface="Times New Roman"/>
                <a:cs typeface="Simplified Arabic"/>
              </a:rPr>
              <a:t>ترسيخ النظم والقيم والمعايير والاتجاهات اللازمة لتشجيع التقدم التقني ، حيث أن التقنية الحديثة وما تشملها من معرفة وخبرة وأساليب ووسائل هي وليدة تربية علمية صالحة تعطي العلوم الطبيعية والفنون التقنية والتطبيقية ما تستحق من اهتمام في مناهجها الدراسية . </a:t>
            </a:r>
            <a:endParaRPr lang="en-US" sz="1800" b="1" dirty="0" smtClean="0">
              <a:latin typeface="Times New Roman"/>
              <a:ea typeface="Times New Roman"/>
              <a:cs typeface="Simplified Arabic"/>
            </a:endParaRPr>
          </a:p>
          <a:p>
            <a:pPr marL="715963" indent="-715963" algn="just" eaLnBrk="1" fontAlgn="auto" hangingPunct="1">
              <a:spcBef>
                <a:spcPts val="0"/>
              </a:spcBef>
              <a:spcAft>
                <a:spcPts val="0"/>
              </a:spcAft>
              <a:buFont typeface="Arial" pitchFamily="34" charset="0"/>
              <a:buNone/>
              <a:tabLst>
                <a:tab pos="107950" algn="l"/>
              </a:tabLst>
              <a:defRPr/>
            </a:pPr>
            <a:r>
              <a:rPr lang="ar-EG" b="1" dirty="0" smtClean="0">
                <a:latin typeface="Times New Roman"/>
                <a:ea typeface="Times New Roman"/>
                <a:cs typeface="Simplified Arabic"/>
              </a:rPr>
              <a:t># تربية الوعي لدى الإنسان من خلال تدريبه على أساليب التنفيذ والمتابعة ، ومن ثم يستطيع أن يشارك في دفع عملية التنمية من أجل التغيير لكافة الأوضاع التي تسود المجتمع . </a:t>
            </a:r>
            <a:endParaRPr lang="en-US" sz="1800" b="1" dirty="0" smtClean="0">
              <a:latin typeface="Times New Roman"/>
              <a:ea typeface="Times New Roman"/>
              <a:cs typeface="Simplified Arabic"/>
            </a:endParaRPr>
          </a:p>
        </p:txBody>
      </p:sp>
    </p:spTree>
    <p:extLst>
      <p:ext uri="{BB962C8B-B14F-4D97-AF65-F5344CB8AC3E}">
        <p14:creationId xmlns:p14="http://schemas.microsoft.com/office/powerpoint/2010/main" val="3288838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solidFill>
            <a:schemeClr val="accent1">
              <a:lumMod val="20000"/>
              <a:lumOff val="80000"/>
            </a:schemeClr>
          </a:solidFill>
        </p:spPr>
        <p:txBody>
          <a:bodyPr/>
          <a:lstStyle/>
          <a:p>
            <a:r>
              <a:rPr lang="ar-EG" b="1" dirty="0" smtClean="0"/>
              <a:t>المعادلة اليابانية في تطوير التعليم </a:t>
            </a:r>
          </a:p>
        </p:txBody>
      </p:sp>
      <p:sp>
        <p:nvSpPr>
          <p:cNvPr id="3" name="Content Placeholder 2"/>
          <p:cNvSpPr>
            <a:spLocks noGrp="1"/>
          </p:cNvSpPr>
          <p:nvPr>
            <p:ph idx="1"/>
          </p:nvPr>
        </p:nvSpPr>
        <p:spPr>
          <a:solidFill>
            <a:schemeClr val="accent3">
              <a:lumMod val="60000"/>
              <a:lumOff val="40000"/>
            </a:schemeClr>
          </a:solidFill>
        </p:spPr>
        <p:txBody>
          <a:bodyPr/>
          <a:lstStyle/>
          <a:p>
            <a:r>
              <a:rPr lang="ar-EG" dirty="0" smtClean="0"/>
              <a:t>* </a:t>
            </a:r>
            <a:r>
              <a:rPr lang="ar-EG" b="1" dirty="0" smtClean="0"/>
              <a:t>المعلم = مرتب الوزراء + حصانة القضاء + مسرحة المناهج.</a:t>
            </a:r>
            <a:endParaRPr lang="en-US" b="1" dirty="0" smtClean="0"/>
          </a:p>
          <a:p>
            <a:r>
              <a:rPr lang="ar-EG" b="1" dirty="0" smtClean="0"/>
              <a:t>* التلميذ = </a:t>
            </a:r>
            <a:r>
              <a:rPr lang="ar-EG" b="1" dirty="0" err="1" smtClean="0"/>
              <a:t>الانسنة</a:t>
            </a:r>
            <a:r>
              <a:rPr lang="ar-EG" b="1" dirty="0" smtClean="0"/>
              <a:t> + </a:t>
            </a:r>
            <a:r>
              <a:rPr lang="ar-EG" b="1" dirty="0" err="1" smtClean="0"/>
              <a:t>الحضرنة</a:t>
            </a:r>
            <a:r>
              <a:rPr lang="ar-EG" b="1" dirty="0" smtClean="0"/>
              <a:t> + العصرنة . </a:t>
            </a:r>
            <a:endParaRPr lang="en-US" b="1" dirty="0" smtClean="0"/>
          </a:p>
          <a:p>
            <a:r>
              <a:rPr lang="ar-EG" b="1" dirty="0" smtClean="0"/>
              <a:t>* القائد = </a:t>
            </a:r>
            <a:r>
              <a:rPr lang="ar-EG" b="1" dirty="0" err="1" smtClean="0"/>
              <a:t>الهادفية</a:t>
            </a:r>
            <a:r>
              <a:rPr lang="ar-EG" b="1" dirty="0" smtClean="0"/>
              <a:t> + الإيجابية + الديمقراطية </a:t>
            </a:r>
            <a:endParaRPr lang="en-US" b="1" dirty="0" smtClean="0"/>
          </a:p>
          <a:p>
            <a:r>
              <a:rPr lang="ar-EG" b="1" dirty="0" smtClean="0"/>
              <a:t>* المنهج الدراسي = الأيديولوجيا + التكنولوجيا + الايكولوجيا </a:t>
            </a:r>
            <a:endParaRPr lang="en-US" b="1" dirty="0" smtClean="0"/>
          </a:p>
        </p:txBody>
      </p:sp>
    </p:spTree>
    <p:extLst>
      <p:ext uri="{BB962C8B-B14F-4D97-AF65-F5344CB8AC3E}">
        <p14:creationId xmlns:p14="http://schemas.microsoft.com/office/powerpoint/2010/main" val="1125921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solidFill>
            <a:schemeClr val="accent2">
              <a:lumMod val="40000"/>
              <a:lumOff val="60000"/>
            </a:schemeClr>
          </a:solidFill>
        </p:spPr>
        <p:txBody>
          <a:bodyPr/>
          <a:lstStyle/>
          <a:p>
            <a:pPr eaLnBrk="1" hangingPunct="1"/>
            <a:r>
              <a:rPr lang="ar-EG" b="1" dirty="0" smtClean="0">
                <a:latin typeface="Times New Roman" pitchFamily="18" charset="0"/>
                <a:ea typeface="Times New Roman" pitchFamily="18" charset="0"/>
                <a:cs typeface="PT Bold Heading"/>
              </a:rPr>
              <a:t>إدارة وتمويل التعليم في اليابان </a:t>
            </a:r>
            <a:endParaRPr lang="ar-EG" b="1" dirty="0" smtClean="0">
              <a:ea typeface="Times New Roman" pitchFamily="18" charset="0"/>
              <a:cs typeface="PT Bold Heading"/>
            </a:endParaRPr>
          </a:p>
        </p:txBody>
      </p:sp>
      <p:sp>
        <p:nvSpPr>
          <p:cNvPr id="46083" name="Content Placeholder 2"/>
          <p:cNvSpPr>
            <a:spLocks noGrp="1"/>
          </p:cNvSpPr>
          <p:nvPr>
            <p:ph idx="1"/>
          </p:nvPr>
        </p:nvSpPr>
        <p:spPr>
          <a:xfrm>
            <a:off x="457200" y="1341438"/>
            <a:ext cx="8435975" cy="4784725"/>
          </a:xfrm>
          <a:solidFill>
            <a:schemeClr val="accent3">
              <a:lumMod val="60000"/>
              <a:lumOff val="40000"/>
            </a:schemeClr>
          </a:solidFill>
        </p:spPr>
        <p:txBody>
          <a:bodyPr/>
          <a:lstStyle/>
          <a:p>
            <a:pPr marL="1249363" indent="-1249363" algn="just" eaLnBrk="1" hangingPunct="1">
              <a:spcBef>
                <a:spcPct val="0"/>
              </a:spcBef>
              <a:buFont typeface="Arial" pitchFamily="34" charset="0"/>
              <a:buNone/>
            </a:pPr>
            <a:r>
              <a:rPr lang="ar-EG" sz="2800" b="1" dirty="0" smtClean="0">
                <a:latin typeface="Times New Roman" pitchFamily="18" charset="0"/>
                <a:ea typeface="Times New Roman" pitchFamily="18" charset="0"/>
                <a:cs typeface="Simplified Arabic" pitchFamily="18" charset="-78"/>
              </a:rPr>
              <a:t>#</a:t>
            </a:r>
            <a:r>
              <a:rPr lang="ar-SA" sz="2800" b="1" dirty="0" smtClean="0">
                <a:latin typeface="Times New Roman" pitchFamily="18" charset="0"/>
                <a:ea typeface="Times New Roman" pitchFamily="18" charset="0"/>
                <a:cs typeface="Simplified Arabic" pitchFamily="18" charset="-78"/>
              </a:rPr>
              <a:t> </a:t>
            </a:r>
            <a:r>
              <a:rPr lang="ar-SA" sz="2800" b="1" dirty="0" smtClean="0">
                <a:solidFill>
                  <a:srgbClr val="C00000"/>
                </a:solidFill>
                <a:latin typeface="Times New Roman" pitchFamily="18" charset="0"/>
                <a:ea typeface="Times New Roman" pitchFamily="18" charset="0"/>
                <a:cs typeface="Monotype Koufi"/>
              </a:rPr>
              <a:t>المستوى الأول</a:t>
            </a:r>
            <a:r>
              <a:rPr lang="ar-SA" sz="2800" b="1" dirty="0" smtClean="0">
                <a:latin typeface="Times New Roman" pitchFamily="18" charset="0"/>
                <a:ea typeface="Times New Roman" pitchFamily="18" charset="0"/>
                <a:cs typeface="Monotype Koufi"/>
              </a:rPr>
              <a:t>:</a:t>
            </a:r>
            <a:r>
              <a:rPr lang="ar-SA" sz="2800" b="1" dirty="0" smtClean="0">
                <a:latin typeface="Times New Roman" pitchFamily="18" charset="0"/>
                <a:ea typeface="Times New Roman" pitchFamily="18" charset="0"/>
                <a:cs typeface="Simplified Arabic" pitchFamily="18" charset="-78"/>
              </a:rPr>
              <a:t> ويمثله الإدارة التعليمية على المستوى الوطني وهي الوزارة ويرأسها الوزير . </a:t>
            </a:r>
            <a:endParaRPr lang="en-US" sz="2800" b="1" dirty="0" smtClean="0">
              <a:latin typeface="Times New Roman" pitchFamily="18" charset="0"/>
              <a:ea typeface="Times New Roman" pitchFamily="18" charset="0"/>
              <a:cs typeface="Simplified Arabic" pitchFamily="18" charset="-78"/>
            </a:endParaRPr>
          </a:p>
          <a:p>
            <a:pPr marL="1249363" indent="-1249363" algn="just" eaLnBrk="1" hangingPunct="1">
              <a:spcBef>
                <a:spcPct val="0"/>
              </a:spcBef>
              <a:buFont typeface="Arial" pitchFamily="34" charset="0"/>
              <a:buNone/>
            </a:pPr>
            <a:r>
              <a:rPr lang="ar-EG" sz="2800" b="1" dirty="0" smtClean="0">
                <a:latin typeface="Times New Roman" pitchFamily="18" charset="0"/>
                <a:ea typeface="Times New Roman" pitchFamily="18" charset="0"/>
                <a:cs typeface="Monotype Koufi"/>
              </a:rPr>
              <a:t>#</a:t>
            </a:r>
            <a:r>
              <a:rPr lang="ar-SA" sz="2800" b="1" dirty="0" smtClean="0">
                <a:latin typeface="Times New Roman" pitchFamily="18" charset="0"/>
                <a:ea typeface="Times New Roman" pitchFamily="18" charset="0"/>
                <a:cs typeface="Monotype Koufi"/>
              </a:rPr>
              <a:t> </a:t>
            </a:r>
            <a:r>
              <a:rPr lang="ar-SA" sz="2800" b="1" dirty="0" smtClean="0">
                <a:solidFill>
                  <a:srgbClr val="C00000"/>
                </a:solidFill>
                <a:latin typeface="Times New Roman" pitchFamily="18" charset="0"/>
                <a:ea typeface="Times New Roman" pitchFamily="18" charset="0"/>
                <a:cs typeface="Monotype Koufi"/>
              </a:rPr>
              <a:t>المستوى الثاني</a:t>
            </a:r>
            <a:r>
              <a:rPr lang="ar-SA" sz="2800" b="1" dirty="0" smtClean="0">
                <a:latin typeface="Times New Roman" pitchFamily="18" charset="0"/>
                <a:ea typeface="Times New Roman" pitchFamily="18" charset="0"/>
                <a:cs typeface="Monotype Koufi"/>
              </a:rPr>
              <a:t>:</a:t>
            </a:r>
            <a:r>
              <a:rPr lang="ar-SA" sz="2800" b="1" dirty="0" smtClean="0">
                <a:latin typeface="Times New Roman" pitchFamily="18" charset="0"/>
                <a:ea typeface="Times New Roman" pitchFamily="18" charset="0"/>
                <a:cs typeface="Simplified Arabic" pitchFamily="18" charset="-78"/>
              </a:rPr>
              <a:t> ويمثله الإدارة التعليمية على المستوى الإقليمي وهي مجلس التعليم بالإقليم، ويعتبر مسئولاً عن تنفيذ وإدارة العمل التربوي والعلمي والثقافي بالإقليم ويرأسه حاكم الإقليم، وينتخب هذا الحاكم، وكذلك المركز الإقليمي، ومن قبل سكان الإقليم كل 4 سنوات. </a:t>
            </a:r>
            <a:endParaRPr lang="en-US" sz="2800" b="1" dirty="0" smtClean="0">
              <a:latin typeface="Times New Roman" pitchFamily="18" charset="0"/>
              <a:ea typeface="Times New Roman" pitchFamily="18" charset="0"/>
              <a:cs typeface="Simplified Arabic" pitchFamily="18" charset="-78"/>
            </a:endParaRPr>
          </a:p>
          <a:p>
            <a:pPr marL="1249363" indent="-1249363" algn="just" eaLnBrk="1" hangingPunct="1">
              <a:spcBef>
                <a:spcPct val="0"/>
              </a:spcBef>
              <a:buFont typeface="Arial" pitchFamily="34" charset="0"/>
              <a:buNone/>
            </a:pPr>
            <a:r>
              <a:rPr lang="ar-EG" sz="2800" b="1" dirty="0" smtClean="0">
                <a:latin typeface="Times New Roman" pitchFamily="18" charset="0"/>
                <a:ea typeface="Times New Roman" pitchFamily="18" charset="0"/>
                <a:cs typeface="Monotype Koufi"/>
              </a:rPr>
              <a:t>#</a:t>
            </a:r>
            <a:r>
              <a:rPr lang="ar-SA" sz="2800" b="1" dirty="0" smtClean="0">
                <a:latin typeface="Times New Roman" pitchFamily="18" charset="0"/>
                <a:ea typeface="Times New Roman" pitchFamily="18" charset="0"/>
                <a:cs typeface="Monotype Koufi"/>
              </a:rPr>
              <a:t> </a:t>
            </a:r>
            <a:r>
              <a:rPr lang="ar-SA" sz="2800" b="1" dirty="0" smtClean="0">
                <a:solidFill>
                  <a:srgbClr val="C00000"/>
                </a:solidFill>
                <a:latin typeface="Times New Roman" pitchFamily="18" charset="0"/>
                <a:ea typeface="Times New Roman" pitchFamily="18" charset="0"/>
                <a:cs typeface="Monotype Koufi"/>
              </a:rPr>
              <a:t>المستوى الثالث</a:t>
            </a:r>
            <a:r>
              <a:rPr lang="ar-SA" sz="2800" b="1" dirty="0" smtClean="0">
                <a:latin typeface="Times New Roman" pitchFamily="18" charset="0"/>
                <a:ea typeface="Times New Roman" pitchFamily="18" charset="0"/>
                <a:cs typeface="Monotype Koufi"/>
              </a:rPr>
              <a:t>:</a:t>
            </a:r>
            <a:r>
              <a:rPr lang="ar-SA" sz="2800" b="1" dirty="0" smtClean="0">
                <a:latin typeface="Times New Roman" pitchFamily="18" charset="0"/>
                <a:ea typeface="Times New Roman" pitchFamily="18" charset="0"/>
                <a:cs typeface="Simplified Arabic" pitchFamily="18" charset="-78"/>
              </a:rPr>
              <a:t> ويمثله الإدارة التعليمية على المستوى البلد المحلي، حيث أن لكل بلدية مجلس للتعليم مسئول عن إدارة شئون التعليم والعلوم والثقافة، ويشرف عليه المحافظ، ويتم انتخاب المحافظ وأعضاء مجلس الحكم المحلي من قبل السكان، واللذين يقومان بدورهما بتعيين أعضاء مجلس التعليم. </a:t>
            </a:r>
            <a:endParaRPr lang="en-US" sz="2800" b="1" dirty="0" smtClean="0">
              <a:latin typeface="Times New Roman" pitchFamily="18" charset="0"/>
              <a:ea typeface="Times New Roman" pitchFamily="18" charset="0"/>
              <a:cs typeface="Simplified Arabic" pitchFamily="18" charset="-78"/>
            </a:endParaRPr>
          </a:p>
        </p:txBody>
      </p:sp>
    </p:spTree>
    <p:extLst>
      <p:ext uri="{BB962C8B-B14F-4D97-AF65-F5344CB8AC3E}">
        <p14:creationId xmlns:p14="http://schemas.microsoft.com/office/powerpoint/2010/main" val="4134174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solidFill>
            <a:schemeClr val="accent1"/>
          </a:solidFill>
        </p:spPr>
        <p:txBody>
          <a:bodyPr/>
          <a:lstStyle/>
          <a:p>
            <a:pPr eaLnBrk="1" hangingPunct="1"/>
            <a:r>
              <a:rPr lang="ar-EG" b="1" dirty="0" smtClean="0">
                <a:latin typeface="Times New Roman" pitchFamily="18" charset="0"/>
                <a:ea typeface="Times New Roman" pitchFamily="18" charset="0"/>
                <a:cs typeface="PT Bold Heading"/>
              </a:rPr>
              <a:t>إدارة وتمويل التعليم في اليابان </a:t>
            </a:r>
            <a:endParaRPr lang="ar-EG" b="1" dirty="0" smtClean="0">
              <a:ea typeface="Times New Roman" pitchFamily="18" charset="0"/>
              <a:cs typeface="PT Bold Heading"/>
            </a:endParaRPr>
          </a:p>
        </p:txBody>
      </p:sp>
      <p:sp>
        <p:nvSpPr>
          <p:cNvPr id="47107" name="Content Placeholder 2"/>
          <p:cNvSpPr>
            <a:spLocks noGrp="1"/>
          </p:cNvSpPr>
          <p:nvPr>
            <p:ph idx="1"/>
          </p:nvPr>
        </p:nvSpPr>
        <p:spPr>
          <a:xfrm>
            <a:off x="457200" y="1557338"/>
            <a:ext cx="8218488" cy="4568825"/>
          </a:xfrm>
          <a:solidFill>
            <a:schemeClr val="accent1">
              <a:lumMod val="40000"/>
              <a:lumOff val="60000"/>
            </a:schemeClr>
          </a:solidFill>
        </p:spPr>
        <p:txBody>
          <a:bodyPr/>
          <a:lstStyle/>
          <a:p>
            <a:pPr marL="0" indent="0" algn="ctr" eaLnBrk="1" hangingPunct="1">
              <a:lnSpc>
                <a:spcPct val="120000"/>
              </a:lnSpc>
              <a:spcBef>
                <a:spcPct val="0"/>
              </a:spcBef>
              <a:buFont typeface="Arial" pitchFamily="34" charset="0"/>
              <a:buNone/>
            </a:pPr>
            <a:r>
              <a:rPr lang="ar-EG" b="1" dirty="0" smtClean="0">
                <a:latin typeface="Times New Roman" pitchFamily="18" charset="0"/>
                <a:ea typeface="Times New Roman" pitchFamily="18" charset="0"/>
                <a:cs typeface="Simplified Arabic" pitchFamily="18" charset="-78"/>
              </a:rPr>
              <a:t>تمويل التعليم في اليابان </a:t>
            </a:r>
          </a:p>
          <a:p>
            <a:pPr marL="0" indent="0" algn="ctr" eaLnBrk="1" hangingPunct="1">
              <a:lnSpc>
                <a:spcPct val="120000"/>
              </a:lnSpc>
              <a:spcBef>
                <a:spcPct val="0"/>
              </a:spcBef>
              <a:buFont typeface="Arial" pitchFamily="34" charset="0"/>
              <a:buNone/>
            </a:pPr>
            <a:r>
              <a:rPr lang="ar-EG" b="1" dirty="0" smtClean="0">
                <a:latin typeface="Times New Roman" pitchFamily="18" charset="0"/>
                <a:ea typeface="Times New Roman" pitchFamily="18" charset="0"/>
                <a:cs typeface="Simplified Arabic" pitchFamily="18" charset="-78"/>
              </a:rPr>
              <a:t>فيتم عن طريق المسئولية المشتركة بين السلطات المركزية الوطنية، والإقليمية، والمحلية، </a:t>
            </a:r>
          </a:p>
          <a:p>
            <a:pPr marL="0" indent="0" algn="ctr" eaLnBrk="1" hangingPunct="1">
              <a:lnSpc>
                <a:spcPct val="120000"/>
              </a:lnSpc>
              <a:spcBef>
                <a:spcPct val="0"/>
              </a:spcBef>
              <a:buFont typeface="Arial" pitchFamily="34" charset="0"/>
              <a:buNone/>
            </a:pPr>
            <a:r>
              <a:rPr lang="ar-EG" b="1" dirty="0" smtClean="0">
                <a:latin typeface="Times New Roman" pitchFamily="18" charset="0"/>
                <a:ea typeface="Times New Roman" pitchFamily="18" charset="0"/>
                <a:cs typeface="Simplified Arabic" pitchFamily="18" charset="-78"/>
              </a:rPr>
              <a:t>وتقدم كل سلطة الدعم المالي اللازم لمؤسساتها التعليمية، </a:t>
            </a:r>
          </a:p>
          <a:p>
            <a:pPr marL="0" indent="0" algn="ctr" eaLnBrk="1" hangingPunct="1">
              <a:lnSpc>
                <a:spcPct val="120000"/>
              </a:lnSpc>
              <a:spcBef>
                <a:spcPct val="0"/>
              </a:spcBef>
              <a:buFont typeface="Arial" pitchFamily="34" charset="0"/>
              <a:buNone/>
            </a:pPr>
            <a:r>
              <a:rPr lang="ar-EG" b="1" dirty="0" smtClean="0">
                <a:latin typeface="Times New Roman" pitchFamily="18" charset="0"/>
                <a:ea typeface="Times New Roman" pitchFamily="18" charset="0"/>
                <a:cs typeface="Simplified Arabic" pitchFamily="18" charset="-78"/>
              </a:rPr>
              <a:t>وذلك من خلال الضرائب ومصادر الدخل الأخرى الخاصة بها، </a:t>
            </a:r>
          </a:p>
          <a:p>
            <a:pPr marL="0" indent="0" algn="ctr" eaLnBrk="1" hangingPunct="1">
              <a:lnSpc>
                <a:spcPct val="120000"/>
              </a:lnSpc>
              <a:spcBef>
                <a:spcPct val="0"/>
              </a:spcBef>
              <a:buFont typeface="Arial" pitchFamily="34" charset="0"/>
              <a:buNone/>
            </a:pPr>
            <a:r>
              <a:rPr lang="ar-EG" b="1" dirty="0" smtClean="0">
                <a:latin typeface="Times New Roman" pitchFamily="18" charset="0"/>
                <a:ea typeface="Times New Roman" pitchFamily="18" charset="0"/>
                <a:cs typeface="Simplified Arabic" pitchFamily="18" charset="-78"/>
              </a:rPr>
              <a:t>ويعزز الآباء هذا التمويل بالمساهمة في رسوم التعليم، </a:t>
            </a:r>
          </a:p>
          <a:p>
            <a:pPr marL="0" indent="0" algn="ctr" eaLnBrk="1" hangingPunct="1">
              <a:lnSpc>
                <a:spcPct val="120000"/>
              </a:lnSpc>
              <a:spcBef>
                <a:spcPct val="0"/>
              </a:spcBef>
              <a:buFont typeface="Arial" pitchFamily="34" charset="0"/>
              <a:buNone/>
            </a:pPr>
            <a:r>
              <a:rPr lang="ar-EG" b="1" dirty="0" smtClean="0">
                <a:latin typeface="Times New Roman" pitchFamily="18" charset="0"/>
                <a:ea typeface="Times New Roman" pitchFamily="18" charset="0"/>
                <a:cs typeface="Simplified Arabic" pitchFamily="18" charset="-78"/>
              </a:rPr>
              <a:t>بالإضافة إلى مساهمة رجال الأعمال والصناعة</a:t>
            </a:r>
            <a:r>
              <a:rPr lang="ar-SA" b="1" dirty="0" smtClean="0">
                <a:latin typeface="Times New Roman" pitchFamily="18" charset="0"/>
                <a:ea typeface="Times New Roman" pitchFamily="18" charset="0"/>
                <a:cs typeface="Simplified Arabic" pitchFamily="18" charset="-78"/>
              </a:rPr>
              <a:t>. </a:t>
            </a:r>
            <a:endParaRPr lang="en-US" b="1" dirty="0" smtClean="0">
              <a:latin typeface="Times New Roman" pitchFamily="18" charset="0"/>
              <a:ea typeface="Times New Roman" pitchFamily="18" charset="0"/>
              <a:cs typeface="Simplified Arabic" pitchFamily="18" charset="-78"/>
            </a:endParaRPr>
          </a:p>
        </p:txBody>
      </p:sp>
    </p:spTree>
    <p:extLst>
      <p:ext uri="{BB962C8B-B14F-4D97-AF65-F5344CB8AC3E}">
        <p14:creationId xmlns:p14="http://schemas.microsoft.com/office/powerpoint/2010/main" val="488323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ar-EG" b="1" smtClean="0">
                <a:latin typeface="Times New Roman" pitchFamily="18" charset="0"/>
                <a:ea typeface="Times New Roman" pitchFamily="18" charset="0"/>
                <a:cs typeface="PT Bold Heading"/>
              </a:rPr>
              <a:t>إعداد المعلم وتدريبه في اليابان </a:t>
            </a:r>
            <a:endParaRPr lang="ar-EG" b="1" smtClean="0">
              <a:ea typeface="Times New Roman" pitchFamily="18" charset="0"/>
              <a:cs typeface="PT Bold Heading"/>
            </a:endParaRPr>
          </a:p>
        </p:txBody>
      </p:sp>
      <p:sp>
        <p:nvSpPr>
          <p:cNvPr id="48131" name="Content Placeholder 2"/>
          <p:cNvSpPr>
            <a:spLocks noGrp="1"/>
          </p:cNvSpPr>
          <p:nvPr>
            <p:ph idx="1"/>
          </p:nvPr>
        </p:nvSpPr>
        <p:spPr/>
        <p:txBody>
          <a:bodyPr/>
          <a:lstStyle/>
          <a:p>
            <a:pPr algn="just" eaLnBrk="1" hangingPunct="1">
              <a:lnSpc>
                <a:spcPct val="110000"/>
              </a:lnSpc>
              <a:spcBef>
                <a:spcPct val="0"/>
              </a:spcBef>
              <a:buFont typeface="Times New Roman" pitchFamily="18" charset="0"/>
              <a:buChar char="-"/>
            </a:pPr>
            <a:r>
              <a:rPr lang="ar-SA" sz="2800" b="1" smtClean="0">
                <a:solidFill>
                  <a:srgbClr val="C00000"/>
                </a:solidFill>
                <a:latin typeface="Times New Roman" pitchFamily="18" charset="0"/>
                <a:ea typeface="Times New Roman" pitchFamily="18" charset="0"/>
                <a:cs typeface="Simplified Arabic" pitchFamily="18" charset="-78"/>
              </a:rPr>
              <a:t>المعلم الذي يعمل في دور الحضانة ورياض الأطفال يجب أن يكون حاصلاً على درجة جامعية، وبالمثل المرحلة الابتدائية. </a:t>
            </a:r>
            <a:endParaRPr lang="en-US" sz="2800" b="1" smtClean="0">
              <a:solidFill>
                <a:srgbClr val="C00000"/>
              </a:solidFill>
              <a:latin typeface="Times New Roman" pitchFamily="18" charset="0"/>
              <a:ea typeface="Times New Roman" pitchFamily="18" charset="0"/>
              <a:cs typeface="Simplified Arabic" pitchFamily="18" charset="-78"/>
            </a:endParaRPr>
          </a:p>
          <a:p>
            <a:pPr algn="just" eaLnBrk="1" hangingPunct="1">
              <a:lnSpc>
                <a:spcPct val="110000"/>
              </a:lnSpc>
              <a:spcBef>
                <a:spcPct val="0"/>
              </a:spcBef>
              <a:buFont typeface="Times New Roman" pitchFamily="18" charset="0"/>
              <a:buChar char="-"/>
            </a:pPr>
            <a:r>
              <a:rPr lang="ar-SA" sz="2800" b="1" smtClean="0">
                <a:solidFill>
                  <a:srgbClr val="C00000"/>
                </a:solidFill>
                <a:latin typeface="Times New Roman" pitchFamily="18" charset="0"/>
                <a:ea typeface="Times New Roman" pitchFamily="18" charset="0"/>
                <a:cs typeface="Simplified Arabic" pitchFamily="18" charset="-78"/>
              </a:rPr>
              <a:t>المعلم الذي يعمل في المرحلة الثانوية يجب أن يكون حاصلاً على درجة الماجستير في التربية. </a:t>
            </a:r>
            <a:endParaRPr lang="ar-EG" sz="2800" b="1" smtClean="0">
              <a:solidFill>
                <a:srgbClr val="C00000"/>
              </a:solidFill>
              <a:latin typeface="Times New Roman" pitchFamily="18" charset="0"/>
              <a:ea typeface="Times New Roman" pitchFamily="18" charset="0"/>
              <a:cs typeface="Simplified Arabic" pitchFamily="18" charset="-78"/>
            </a:endParaRPr>
          </a:p>
          <a:p>
            <a:pPr algn="just" eaLnBrk="1" hangingPunct="1">
              <a:lnSpc>
                <a:spcPct val="110000"/>
              </a:lnSpc>
              <a:spcBef>
                <a:spcPct val="0"/>
              </a:spcBef>
              <a:buFont typeface="Times New Roman" pitchFamily="18" charset="0"/>
              <a:buChar char="-"/>
            </a:pPr>
            <a:r>
              <a:rPr lang="ar-SA" sz="2800" b="1" smtClean="0">
                <a:latin typeface="Times New Roman" pitchFamily="18" charset="0"/>
                <a:ea typeface="Times New Roman" pitchFamily="18" charset="0"/>
                <a:cs typeface="Simplified Arabic" pitchFamily="18" charset="-78"/>
              </a:rPr>
              <a:t>يتدرب المعلم عند تعيينه في السنة الأولى 20 يوماً (المعلمين الجدد)، ويتم هذا التدريب في المدارس التي يعملون بها تحت إشراف معلمين من ذوي الخبرة والتمرس بالمهنة. </a:t>
            </a:r>
            <a:endParaRPr lang="en-US" sz="2800" b="1" smtClean="0">
              <a:latin typeface="Times New Roman" pitchFamily="18" charset="0"/>
              <a:ea typeface="Times New Roman" pitchFamily="18" charset="0"/>
              <a:cs typeface="Simplified Arabic" pitchFamily="18" charset="-78"/>
            </a:endParaRPr>
          </a:p>
          <a:p>
            <a:pPr algn="just" eaLnBrk="1" hangingPunct="1">
              <a:lnSpc>
                <a:spcPct val="110000"/>
              </a:lnSpc>
              <a:spcBef>
                <a:spcPct val="0"/>
              </a:spcBef>
              <a:buFont typeface="Times New Roman" pitchFamily="18" charset="0"/>
              <a:buChar char="-"/>
            </a:pPr>
            <a:r>
              <a:rPr lang="ar-SA" sz="2800" b="1" smtClean="0">
                <a:latin typeface="Times New Roman" pitchFamily="18" charset="0"/>
                <a:ea typeface="Times New Roman" pitchFamily="18" charset="0"/>
                <a:cs typeface="Simplified Arabic" pitchFamily="18" charset="-78"/>
              </a:rPr>
              <a:t>يتدرب المعلم الذي مارس المهنة أكثر من 10 سنوات لمدة سنتان يحصل فيها على دراسات عليا في مجال تخصصه. </a:t>
            </a:r>
            <a:endParaRPr lang="en-US" sz="2800" b="1" smtClean="0">
              <a:latin typeface="Times New Roman" pitchFamily="18" charset="0"/>
              <a:ea typeface="Times New Roman" pitchFamily="18" charset="0"/>
              <a:cs typeface="Simplified Arabic" pitchFamily="18" charset="-78"/>
            </a:endParaRPr>
          </a:p>
        </p:txBody>
      </p:sp>
    </p:spTree>
    <p:extLst>
      <p:ext uri="{BB962C8B-B14F-4D97-AF65-F5344CB8AC3E}">
        <p14:creationId xmlns:p14="http://schemas.microsoft.com/office/powerpoint/2010/main" val="1279671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solidFill>
            <a:schemeClr val="accent2">
              <a:lumMod val="20000"/>
              <a:lumOff val="80000"/>
            </a:schemeClr>
          </a:solidFill>
        </p:spPr>
        <p:txBody>
          <a:bodyPr/>
          <a:lstStyle/>
          <a:p>
            <a:pPr eaLnBrk="1" hangingPunct="1"/>
            <a:r>
              <a:rPr lang="ar-EG" b="1" dirty="0" smtClean="0">
                <a:latin typeface="Times New Roman" pitchFamily="18" charset="0"/>
                <a:ea typeface="Times New Roman" pitchFamily="18" charset="0"/>
                <a:cs typeface="PT Bold Heading"/>
              </a:rPr>
              <a:t>المدرسة اليابانية " مدرسة القيم العجيبة " </a:t>
            </a:r>
            <a:endParaRPr lang="ar-EG" b="1" dirty="0" smtClean="0">
              <a:ea typeface="Times New Roman" pitchFamily="18" charset="0"/>
              <a:cs typeface="PT Bold Heading"/>
            </a:endParaRPr>
          </a:p>
        </p:txBody>
      </p:sp>
      <p:sp>
        <p:nvSpPr>
          <p:cNvPr id="3" name="Content Placeholder 2"/>
          <p:cNvSpPr>
            <a:spLocks noGrp="1"/>
          </p:cNvSpPr>
          <p:nvPr>
            <p:ph idx="1"/>
          </p:nvPr>
        </p:nvSpPr>
        <p:spPr>
          <a:solidFill>
            <a:schemeClr val="accent1">
              <a:lumMod val="20000"/>
              <a:lumOff val="80000"/>
            </a:schemeClr>
          </a:solidFill>
        </p:spPr>
        <p:txBody>
          <a:bodyPr rtlCol="1">
            <a:normAutofit fontScale="85000" lnSpcReduction="20000"/>
          </a:bodyPr>
          <a:lstStyle/>
          <a:p>
            <a:pPr algn="just" eaLnBrk="1" fontAlgn="auto" hangingPunct="1">
              <a:spcBef>
                <a:spcPts val="0"/>
              </a:spcBef>
              <a:spcAft>
                <a:spcPts val="0"/>
              </a:spcAft>
              <a:buFont typeface="Times New Roman"/>
              <a:buChar char="-"/>
              <a:tabLst>
                <a:tab pos="107950" algn="l"/>
              </a:tabLst>
              <a:defRPr/>
            </a:pPr>
            <a:r>
              <a:rPr lang="ar-SA" b="1" dirty="0" smtClean="0">
                <a:latin typeface="Times New Roman"/>
                <a:ea typeface="Times New Roman"/>
                <a:cs typeface="Simplified Arabic"/>
              </a:rPr>
              <a:t>إذا شاء القدر وزرت المدرسة اليابانية وجدت أول شيء يدهشك هو وجود أحذية رياضية خفيفة عند مدخل المبنى المدرسي مرتبة في خزانة أو ارفف خشبية يحمل كل حذاء اسم صاحبه ،  حيث يجب أن يخلع التلاميذ أحذيتهم العادية وارتداء هذه الأحذية الخفيفة النظيفة داخل مبنى المدرسة . </a:t>
            </a:r>
            <a:endParaRPr lang="en-US" sz="1800" b="1" dirty="0" smtClean="0">
              <a:latin typeface="Times New Roman"/>
              <a:ea typeface="Times New Roman"/>
              <a:cs typeface="Simplified Arabic"/>
            </a:endParaRPr>
          </a:p>
          <a:p>
            <a:pPr algn="just" eaLnBrk="1" fontAlgn="auto" hangingPunct="1">
              <a:spcBef>
                <a:spcPts val="0"/>
              </a:spcBef>
              <a:spcAft>
                <a:spcPts val="0"/>
              </a:spcAft>
              <a:buFont typeface="Times New Roman"/>
              <a:buChar char="-"/>
              <a:tabLst>
                <a:tab pos="107950" algn="l"/>
              </a:tabLst>
              <a:defRPr/>
            </a:pPr>
            <a:r>
              <a:rPr lang="ar-SA" b="1" dirty="0" smtClean="0">
                <a:latin typeface="Times New Roman"/>
                <a:ea typeface="Times New Roman"/>
                <a:cs typeface="Simplified Arabic"/>
              </a:rPr>
              <a:t>يقوم التلميذ عند نهاية يوم الدراسة بكنس وتنظيف القاعات الدراسية والممرات، وغسل دورات المياه وجمع القمامة، على أن يشارك المعلم التلميذ في هذا العمل، ثم ينتقل هذا النظام من المدرسة إلى الحدائق العامة والشواطئ في العطلة الصيفية دون شعور بالنقص أوضياع الهيبة أوامتهان الكرامة أوغير ذلك. </a:t>
            </a:r>
            <a:endParaRPr lang="en-US" sz="1800" b="1" dirty="0" smtClean="0">
              <a:latin typeface="Times New Roman"/>
              <a:ea typeface="Times New Roman"/>
              <a:cs typeface="Simplified Arabic"/>
            </a:endParaRPr>
          </a:p>
          <a:p>
            <a:pPr algn="just" eaLnBrk="1" fontAlgn="auto" hangingPunct="1">
              <a:spcBef>
                <a:spcPts val="0"/>
              </a:spcBef>
              <a:spcAft>
                <a:spcPts val="0"/>
              </a:spcAft>
              <a:buFont typeface="Times New Roman"/>
              <a:buChar char="-"/>
              <a:tabLst>
                <a:tab pos="107950" algn="l"/>
              </a:tabLst>
              <a:defRPr/>
            </a:pPr>
            <a:r>
              <a:rPr lang="ar-SA" b="1" dirty="0" smtClean="0">
                <a:latin typeface="Times New Roman"/>
                <a:ea typeface="Times New Roman"/>
                <a:cs typeface="Simplified Arabic"/>
              </a:rPr>
              <a:t>تنتفي وظيفة الحارس أو الفراش أو عمال النظافة في المدارس اليابانية حيث يتعاون الجميع المعلم والتلميذ على إبراز المدرسة ذات مظهر حسن سواء من الداخل أو الخارج . </a:t>
            </a:r>
            <a:endParaRPr lang="en-US" sz="1800" b="1" dirty="0" smtClean="0">
              <a:latin typeface="Times New Roman"/>
              <a:ea typeface="Times New Roman"/>
              <a:cs typeface="Simplified Arabic"/>
            </a:endParaRPr>
          </a:p>
        </p:txBody>
      </p:sp>
    </p:spTree>
    <p:extLst>
      <p:ext uri="{BB962C8B-B14F-4D97-AF65-F5344CB8AC3E}">
        <p14:creationId xmlns:p14="http://schemas.microsoft.com/office/powerpoint/2010/main" val="3742597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solidFill>
            <a:schemeClr val="accent2">
              <a:lumMod val="40000"/>
              <a:lumOff val="60000"/>
            </a:schemeClr>
          </a:solidFill>
        </p:spPr>
        <p:txBody>
          <a:bodyPr/>
          <a:lstStyle/>
          <a:p>
            <a:pPr eaLnBrk="1" hangingPunct="1"/>
            <a:r>
              <a:rPr lang="ar-EG" b="1" dirty="0" smtClean="0">
                <a:latin typeface="Times New Roman" pitchFamily="18" charset="0"/>
                <a:ea typeface="Times New Roman" pitchFamily="18" charset="0"/>
                <a:cs typeface="PT Bold Heading"/>
              </a:rPr>
              <a:t>المدرسة اليابانية " مدرسة القيم العجيبة " </a:t>
            </a:r>
            <a:endParaRPr lang="ar-EG" b="1" dirty="0" smtClean="0">
              <a:ea typeface="Times New Roman" pitchFamily="18" charset="0"/>
              <a:cs typeface="PT Bold Heading"/>
            </a:endParaRPr>
          </a:p>
        </p:txBody>
      </p:sp>
      <p:sp>
        <p:nvSpPr>
          <p:cNvPr id="3" name="Content Placeholder 2"/>
          <p:cNvSpPr>
            <a:spLocks noGrp="1"/>
          </p:cNvSpPr>
          <p:nvPr>
            <p:ph idx="1"/>
          </p:nvPr>
        </p:nvSpPr>
        <p:spPr>
          <a:solidFill>
            <a:schemeClr val="accent1">
              <a:lumMod val="40000"/>
              <a:lumOff val="60000"/>
            </a:schemeClr>
          </a:solidFill>
        </p:spPr>
        <p:txBody>
          <a:bodyPr rtlCol="1">
            <a:normAutofit lnSpcReduction="10000"/>
          </a:bodyPr>
          <a:lstStyle/>
          <a:p>
            <a:pPr algn="just" eaLnBrk="1" fontAlgn="auto" hangingPunct="1">
              <a:spcBef>
                <a:spcPts val="0"/>
              </a:spcBef>
              <a:spcAft>
                <a:spcPts val="0"/>
              </a:spcAft>
              <a:buFont typeface="Times New Roman"/>
              <a:buChar char="-"/>
              <a:tabLst>
                <a:tab pos="107950" algn="l"/>
              </a:tabLst>
              <a:defRPr/>
            </a:pPr>
            <a:r>
              <a:rPr lang="ar-SA" sz="2400" b="1" dirty="0" smtClean="0">
                <a:latin typeface="Times New Roman"/>
                <a:ea typeface="Times New Roman"/>
                <a:cs typeface="Simplified Arabic"/>
              </a:rPr>
              <a:t>لا يوجد مقصف أو جمعية تعاونية بالمدرسة وإنما يوجد مطبخ به أستاذة تغذية وعدد من الطاهيات يقدمن وجبة طازجة يومياً لكل تلميذ بالمدرسة ،  على أن يقوم التلاميذ أنفسهم بتهيئة قاعة الطعام لذلك عن طريق مجموعات عمل تؤكد على الإحساس بالمسئولية وروح الجماعة والاعتماد على النفس والانتماء إلى المدرسة. </a:t>
            </a:r>
            <a:endParaRPr lang="en-US" sz="2400" b="1" dirty="0" smtClean="0">
              <a:latin typeface="Times New Roman"/>
              <a:ea typeface="Times New Roman"/>
              <a:cs typeface="Simplified Arabic"/>
            </a:endParaRPr>
          </a:p>
          <a:p>
            <a:pPr algn="just" eaLnBrk="1" fontAlgn="auto" hangingPunct="1">
              <a:spcBef>
                <a:spcPts val="0"/>
              </a:spcBef>
              <a:spcAft>
                <a:spcPts val="0"/>
              </a:spcAft>
              <a:buFont typeface="Times New Roman"/>
              <a:buChar char="-"/>
              <a:tabLst>
                <a:tab pos="107950" algn="l"/>
              </a:tabLst>
              <a:defRPr/>
            </a:pPr>
            <a:r>
              <a:rPr lang="ar-SA" sz="2400" b="1" dirty="0" smtClean="0">
                <a:latin typeface="Times New Roman"/>
                <a:ea typeface="Times New Roman"/>
                <a:cs typeface="Simplified Arabic"/>
              </a:rPr>
              <a:t>من النادر جداً أن يرسب أحد في أي امتحان حيث أن المنافسة شديدة جداً بين الطلاب فالكل يحاول الالتحاق بأفضل وأرقى الجامعات ، بل تمتد المنافسة في كل مراحل التعليم من الابتدائي حتى الجامعة الكل يسير على نمط الجد والاجتهاد أهم من الذكاء والموهبة . </a:t>
            </a:r>
            <a:endParaRPr lang="en-US" sz="2400" b="1" dirty="0" smtClean="0">
              <a:latin typeface="Times New Roman"/>
              <a:ea typeface="Times New Roman"/>
              <a:cs typeface="Simplified Arabic"/>
            </a:endParaRPr>
          </a:p>
          <a:p>
            <a:pPr algn="just" eaLnBrk="1" fontAlgn="auto" hangingPunct="1">
              <a:spcBef>
                <a:spcPts val="0"/>
              </a:spcBef>
              <a:spcAft>
                <a:spcPts val="0"/>
              </a:spcAft>
              <a:buFont typeface="Times New Roman"/>
              <a:buChar char="-"/>
              <a:tabLst>
                <a:tab pos="107950" algn="l"/>
              </a:tabLst>
              <a:defRPr/>
            </a:pPr>
            <a:r>
              <a:rPr lang="ar-SA" sz="2400" b="1" dirty="0" smtClean="0">
                <a:latin typeface="Times New Roman"/>
                <a:ea typeface="Times New Roman"/>
                <a:cs typeface="Simplified Arabic"/>
              </a:rPr>
              <a:t>التعليم في اليابان يقوم على مقولة شهيرة مضمونها : " يونطو غوراكو " وتعني أن 4 ساعات نجاح ، و 5 ساعات رسوب ، وهذا يعني أيضاً أن 4 ساعات نوم تعني النجاح ، بينما 5 ساعات نوم تعني الرسوب ،  أي لكي يحقق التلميذ النجاح يجب ألا ينام أكثر من 4 ساعات يومياً . </a:t>
            </a:r>
            <a:endParaRPr lang="en-US" sz="2400" b="1" dirty="0" smtClean="0">
              <a:latin typeface="Times New Roman"/>
              <a:ea typeface="Times New Roman"/>
              <a:cs typeface="Simplified Arabic"/>
            </a:endParaRPr>
          </a:p>
        </p:txBody>
      </p:sp>
    </p:spTree>
    <p:extLst>
      <p:ext uri="{BB962C8B-B14F-4D97-AF65-F5344CB8AC3E}">
        <p14:creationId xmlns:p14="http://schemas.microsoft.com/office/powerpoint/2010/main" val="4257449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solidFill>
            <a:schemeClr val="accent1">
              <a:lumMod val="20000"/>
              <a:lumOff val="80000"/>
            </a:schemeClr>
          </a:solidFill>
        </p:spPr>
        <p:txBody>
          <a:bodyPr/>
          <a:lstStyle/>
          <a:p>
            <a:pPr eaLnBrk="1" hangingPunct="1"/>
            <a:r>
              <a:rPr lang="ar-EG" b="1" dirty="0" smtClean="0">
                <a:latin typeface="Times New Roman" pitchFamily="18" charset="0"/>
                <a:ea typeface="Times New Roman" pitchFamily="18" charset="0"/>
                <a:cs typeface="PT Bold Heading"/>
              </a:rPr>
              <a:t>المدرسة اليابانية " مدرسة القيم العجيبة " </a:t>
            </a:r>
            <a:endParaRPr lang="ar-EG" b="1" dirty="0" smtClean="0">
              <a:ea typeface="Times New Roman" pitchFamily="18" charset="0"/>
              <a:cs typeface="PT Bold Heading"/>
            </a:endParaRPr>
          </a:p>
        </p:txBody>
      </p:sp>
      <p:sp>
        <p:nvSpPr>
          <p:cNvPr id="51203" name="Content Placeholder 2"/>
          <p:cNvSpPr>
            <a:spLocks noGrp="1"/>
          </p:cNvSpPr>
          <p:nvPr>
            <p:ph idx="1"/>
          </p:nvPr>
        </p:nvSpPr>
        <p:spPr>
          <a:solidFill>
            <a:schemeClr val="accent4">
              <a:lumMod val="40000"/>
              <a:lumOff val="60000"/>
            </a:schemeClr>
          </a:solidFill>
        </p:spPr>
        <p:txBody>
          <a:bodyPr/>
          <a:lstStyle/>
          <a:p>
            <a:pPr algn="just" eaLnBrk="1" hangingPunct="1">
              <a:spcBef>
                <a:spcPct val="0"/>
              </a:spcBef>
              <a:buFont typeface="Times New Roman" pitchFamily="18" charset="0"/>
              <a:buChar char="-"/>
              <a:tabLst>
                <a:tab pos="107950" algn="l"/>
              </a:tabLst>
            </a:pPr>
            <a:r>
              <a:rPr lang="ar-SA" sz="2800" b="1" dirty="0" smtClean="0">
                <a:latin typeface="Times New Roman" pitchFamily="18" charset="0"/>
                <a:ea typeface="Times New Roman" pitchFamily="18" charset="0"/>
                <a:cs typeface="Simplified Arabic" pitchFamily="18" charset="-78"/>
              </a:rPr>
              <a:t>يحصل التلميذ الياباني على أيام دراسية أكثر من أقرانه في معظم العالم وخاصة الدول المتقدمة . </a:t>
            </a:r>
            <a:endParaRPr lang="en-US" sz="2800" b="1" dirty="0" smtClean="0">
              <a:latin typeface="Times New Roman" pitchFamily="18" charset="0"/>
              <a:ea typeface="Times New Roman" pitchFamily="18" charset="0"/>
              <a:cs typeface="Simplified Arabic" pitchFamily="18" charset="-78"/>
            </a:endParaRPr>
          </a:p>
          <a:p>
            <a:pPr algn="just" eaLnBrk="1" hangingPunct="1">
              <a:spcBef>
                <a:spcPct val="0"/>
              </a:spcBef>
              <a:buFont typeface="Times New Roman" pitchFamily="18" charset="0"/>
              <a:buChar char="-"/>
              <a:tabLst>
                <a:tab pos="107950" algn="l"/>
              </a:tabLst>
            </a:pPr>
            <a:r>
              <a:rPr lang="ar-SA" sz="2800" b="1" dirty="0" smtClean="0">
                <a:latin typeface="Times New Roman" pitchFamily="18" charset="0"/>
                <a:ea typeface="Times New Roman" pitchFamily="18" charset="0"/>
                <a:cs typeface="Simplified Arabic" pitchFamily="18" charset="-78"/>
              </a:rPr>
              <a:t>وبالمقاييس العالمية فان مستوى التلميذ الياباني في سن 12 سنة يعادل مستوى التلميذ في سن 15 سنة في الدول المتقدمة ،  وهذا يدل على مدى الرقي النوعي للتعليم الياباني . </a:t>
            </a:r>
            <a:endParaRPr lang="en-US" sz="2800" b="1" dirty="0" smtClean="0">
              <a:latin typeface="Times New Roman" pitchFamily="18" charset="0"/>
              <a:ea typeface="Times New Roman" pitchFamily="18" charset="0"/>
              <a:cs typeface="Simplified Arabic" pitchFamily="18" charset="-78"/>
            </a:endParaRPr>
          </a:p>
          <a:p>
            <a:pPr algn="just" eaLnBrk="1" hangingPunct="1">
              <a:spcBef>
                <a:spcPct val="0"/>
              </a:spcBef>
              <a:buFont typeface="Times New Roman" pitchFamily="18" charset="0"/>
              <a:buChar char="-"/>
              <a:tabLst>
                <a:tab pos="107950" algn="l"/>
              </a:tabLst>
            </a:pPr>
            <a:r>
              <a:rPr lang="ar-SA" sz="2800" b="1" dirty="0" smtClean="0">
                <a:latin typeface="Times New Roman" pitchFamily="18" charset="0"/>
                <a:ea typeface="Times New Roman" pitchFamily="18" charset="0"/>
                <a:cs typeface="Simplified Arabic" pitchFamily="18" charset="-78"/>
              </a:rPr>
              <a:t>وبمقاييس الواقع الفعلي فان التلميذ الياباني يلم في أي مرحلة تعليمية بتاريخ بعض الدول أكثر من إلمام تلميذ هذه الدول بتاريخ دولته ذاتها . </a:t>
            </a:r>
            <a:endParaRPr lang="en-US" sz="2800" b="1" dirty="0" smtClean="0">
              <a:latin typeface="Times New Roman" pitchFamily="18" charset="0"/>
              <a:ea typeface="Times New Roman" pitchFamily="18" charset="0"/>
              <a:cs typeface="Simplified Arabic" pitchFamily="18" charset="-78"/>
            </a:endParaRPr>
          </a:p>
          <a:p>
            <a:pPr algn="just" eaLnBrk="1" hangingPunct="1">
              <a:spcBef>
                <a:spcPct val="0"/>
              </a:spcBef>
              <a:buFont typeface="Times New Roman" pitchFamily="18" charset="0"/>
              <a:buChar char="-"/>
              <a:tabLst>
                <a:tab pos="107950" algn="l"/>
              </a:tabLst>
            </a:pPr>
            <a:r>
              <a:rPr lang="ar-SA" sz="2800" b="1" dirty="0" smtClean="0">
                <a:latin typeface="Times New Roman" pitchFamily="18" charset="0"/>
                <a:ea typeface="Times New Roman" pitchFamily="18" charset="0"/>
                <a:cs typeface="Simplified Arabic" pitchFamily="18" charset="-78"/>
              </a:rPr>
              <a:t>تركز فلسفة النظام التعليمي في اليابان على العلم والمعرفة والخلق الكريم والولاء للآباء واحترام الكبير . </a:t>
            </a:r>
            <a:endParaRPr lang="en-US" sz="2800" b="1" dirty="0" smtClean="0">
              <a:latin typeface="Times New Roman" pitchFamily="18" charset="0"/>
              <a:ea typeface="Times New Roman" pitchFamily="18" charset="0"/>
              <a:cs typeface="Simplified Arabic" pitchFamily="18" charset="-78"/>
            </a:endParaRPr>
          </a:p>
        </p:txBody>
      </p:sp>
    </p:spTree>
    <p:extLst>
      <p:ext uri="{BB962C8B-B14F-4D97-AF65-F5344CB8AC3E}">
        <p14:creationId xmlns:p14="http://schemas.microsoft.com/office/powerpoint/2010/main" val="1647492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solidFill>
            <a:schemeClr val="accent2">
              <a:lumMod val="20000"/>
              <a:lumOff val="80000"/>
            </a:schemeClr>
          </a:solidFill>
        </p:spPr>
        <p:txBody>
          <a:bodyPr/>
          <a:lstStyle/>
          <a:p>
            <a:pPr eaLnBrk="1" hangingPunct="1"/>
            <a:r>
              <a:rPr lang="ar-SA" b="1" dirty="0" smtClean="0">
                <a:solidFill>
                  <a:srgbClr val="C00000"/>
                </a:solidFill>
                <a:latin typeface="Times New Roman" pitchFamily="18" charset="0"/>
                <a:ea typeface="Times New Roman" pitchFamily="18" charset="0"/>
                <a:cs typeface="PT Bold Heading"/>
              </a:rPr>
              <a:t>أسرار تقدم اليابان </a:t>
            </a:r>
            <a:endParaRPr lang="ar-EG" b="1" dirty="0" smtClean="0">
              <a:solidFill>
                <a:srgbClr val="C00000"/>
              </a:solidFill>
              <a:ea typeface="Times New Roman" pitchFamily="18" charset="0"/>
              <a:cs typeface="PT Bold Heading"/>
            </a:endParaRPr>
          </a:p>
        </p:txBody>
      </p:sp>
      <p:sp>
        <p:nvSpPr>
          <p:cNvPr id="52227" name="Content Placeholder 2"/>
          <p:cNvSpPr>
            <a:spLocks noGrp="1"/>
          </p:cNvSpPr>
          <p:nvPr>
            <p:ph idx="1"/>
          </p:nvPr>
        </p:nvSpPr>
        <p:spPr>
          <a:xfrm>
            <a:off x="457200" y="1412875"/>
            <a:ext cx="8229600" cy="5111750"/>
          </a:xfrm>
          <a:solidFill>
            <a:schemeClr val="accent3">
              <a:lumMod val="40000"/>
              <a:lumOff val="60000"/>
            </a:schemeClr>
          </a:solidFill>
        </p:spPr>
        <p:txBody>
          <a:bodyPr/>
          <a:lstStyle/>
          <a:p>
            <a:pPr algn="just" eaLnBrk="1" hangingPunct="1">
              <a:lnSpc>
                <a:spcPct val="90000"/>
              </a:lnSpc>
              <a:spcBef>
                <a:spcPct val="0"/>
              </a:spcBef>
              <a:buFont typeface="Times New Roman" pitchFamily="18" charset="0"/>
              <a:buChar char="-"/>
              <a:tabLst>
                <a:tab pos="336550" algn="l"/>
                <a:tab pos="457200" algn="l"/>
              </a:tabLst>
            </a:pPr>
            <a:r>
              <a:rPr lang="ar-SA" sz="3000" b="1" dirty="0" smtClean="0">
                <a:latin typeface="Times New Roman" pitchFamily="18" charset="0"/>
                <a:ea typeface="Times New Roman" pitchFamily="18" charset="0"/>
                <a:cs typeface="Simplified Arabic" pitchFamily="18" charset="-78"/>
              </a:rPr>
              <a:t>التعليم . 					</a:t>
            </a:r>
            <a:endParaRPr lang="en-US" sz="1700" b="1" dirty="0" smtClean="0">
              <a:latin typeface="Times New Roman" pitchFamily="18" charset="0"/>
              <a:ea typeface="Times New Roman" pitchFamily="18" charset="0"/>
              <a:cs typeface="Simplified Arabic" pitchFamily="18" charset="-78"/>
            </a:endParaRPr>
          </a:p>
          <a:p>
            <a:pPr algn="just" eaLnBrk="1" hangingPunct="1">
              <a:lnSpc>
                <a:spcPct val="90000"/>
              </a:lnSpc>
              <a:spcBef>
                <a:spcPct val="0"/>
              </a:spcBef>
              <a:buFont typeface="Times New Roman" pitchFamily="18" charset="0"/>
              <a:buChar char="-"/>
              <a:tabLst>
                <a:tab pos="336550" algn="l"/>
                <a:tab pos="457200" algn="l"/>
              </a:tabLst>
            </a:pPr>
            <a:r>
              <a:rPr lang="ar-SA" sz="3000" b="1" dirty="0" smtClean="0">
                <a:latin typeface="Times New Roman" pitchFamily="18" charset="0"/>
                <a:ea typeface="Times New Roman" pitchFamily="18" charset="0"/>
                <a:cs typeface="Simplified Arabic" pitchFamily="18" charset="-78"/>
              </a:rPr>
              <a:t>الإدارة اليابانية وأسلوبها المتميز . </a:t>
            </a:r>
            <a:endParaRPr lang="en-US" sz="1700" b="1" dirty="0" smtClean="0">
              <a:latin typeface="Times New Roman" pitchFamily="18" charset="0"/>
              <a:ea typeface="Times New Roman" pitchFamily="18" charset="0"/>
              <a:cs typeface="Simplified Arabic" pitchFamily="18" charset="-78"/>
            </a:endParaRPr>
          </a:p>
          <a:p>
            <a:pPr algn="just" eaLnBrk="1" hangingPunct="1">
              <a:lnSpc>
                <a:spcPct val="90000"/>
              </a:lnSpc>
              <a:spcBef>
                <a:spcPct val="0"/>
              </a:spcBef>
              <a:buFont typeface="Times New Roman" pitchFamily="18" charset="0"/>
              <a:buChar char="-"/>
              <a:tabLst>
                <a:tab pos="336550" algn="l"/>
                <a:tab pos="457200" algn="l"/>
              </a:tabLst>
            </a:pPr>
            <a:r>
              <a:rPr lang="ar-SA" sz="3000" b="1" dirty="0" smtClean="0">
                <a:latin typeface="Times New Roman" pitchFamily="18" charset="0"/>
                <a:ea typeface="Times New Roman" pitchFamily="18" charset="0"/>
                <a:cs typeface="Simplified Arabic" pitchFamily="18" charset="-78"/>
              </a:rPr>
              <a:t>الاستقرار السياسي والاقتصادي والاجتماعي . </a:t>
            </a:r>
            <a:endParaRPr lang="en-US" sz="1700" b="1" dirty="0" smtClean="0">
              <a:latin typeface="Times New Roman" pitchFamily="18" charset="0"/>
              <a:ea typeface="Times New Roman" pitchFamily="18" charset="0"/>
              <a:cs typeface="Simplified Arabic" pitchFamily="18" charset="-78"/>
            </a:endParaRPr>
          </a:p>
          <a:p>
            <a:pPr algn="just" eaLnBrk="1" hangingPunct="1">
              <a:lnSpc>
                <a:spcPct val="90000"/>
              </a:lnSpc>
              <a:spcBef>
                <a:spcPct val="0"/>
              </a:spcBef>
              <a:buFont typeface="Times New Roman" pitchFamily="18" charset="0"/>
              <a:buChar char="-"/>
              <a:tabLst>
                <a:tab pos="336550" algn="l"/>
                <a:tab pos="457200" algn="l"/>
              </a:tabLst>
            </a:pPr>
            <a:r>
              <a:rPr lang="ar-SA" sz="3000" b="1" dirty="0" smtClean="0">
                <a:latin typeface="Times New Roman" pitchFamily="18" charset="0"/>
                <a:ea typeface="Times New Roman" pitchFamily="18" charset="0"/>
                <a:cs typeface="Simplified Arabic" pitchFamily="18" charset="-78"/>
              </a:rPr>
              <a:t>تاريخ وتقاليد وثقافة اليابان القديمة . </a:t>
            </a:r>
            <a:endParaRPr lang="en-US" sz="1700" b="1" dirty="0" smtClean="0">
              <a:latin typeface="Times New Roman" pitchFamily="18" charset="0"/>
              <a:ea typeface="Times New Roman" pitchFamily="18" charset="0"/>
              <a:cs typeface="Simplified Arabic" pitchFamily="18" charset="-78"/>
            </a:endParaRPr>
          </a:p>
          <a:p>
            <a:pPr algn="just" eaLnBrk="1" hangingPunct="1">
              <a:lnSpc>
                <a:spcPct val="90000"/>
              </a:lnSpc>
              <a:spcBef>
                <a:spcPct val="0"/>
              </a:spcBef>
              <a:buFont typeface="Times New Roman" pitchFamily="18" charset="0"/>
              <a:buChar char="-"/>
              <a:tabLst>
                <a:tab pos="336550" algn="l"/>
                <a:tab pos="457200" algn="l"/>
              </a:tabLst>
            </a:pPr>
            <a:r>
              <a:rPr lang="ar-SA" sz="3000" b="1" dirty="0" smtClean="0">
                <a:latin typeface="Times New Roman" pitchFamily="18" charset="0"/>
                <a:ea typeface="Times New Roman" pitchFamily="18" charset="0"/>
                <a:cs typeface="Simplified Arabic" pitchFamily="18" charset="-78"/>
              </a:rPr>
              <a:t>الانتماء والولاء</a:t>
            </a:r>
            <a:r>
              <a:rPr lang="ar-EG" sz="3000" b="1" dirty="0" smtClean="0">
                <a:latin typeface="Times New Roman" pitchFamily="18" charset="0"/>
                <a:ea typeface="Times New Roman" pitchFamily="18" charset="0"/>
                <a:cs typeface="Simplified Arabic" pitchFamily="18" charset="-78"/>
              </a:rPr>
              <a:t>.</a:t>
            </a:r>
            <a:endParaRPr lang="en-US" sz="1700" b="1" dirty="0" smtClean="0">
              <a:latin typeface="Times New Roman" pitchFamily="18" charset="0"/>
              <a:ea typeface="Times New Roman" pitchFamily="18" charset="0"/>
              <a:cs typeface="Simplified Arabic" pitchFamily="18" charset="-78"/>
            </a:endParaRPr>
          </a:p>
          <a:p>
            <a:pPr algn="just" eaLnBrk="1" hangingPunct="1">
              <a:lnSpc>
                <a:spcPct val="90000"/>
              </a:lnSpc>
              <a:spcBef>
                <a:spcPct val="0"/>
              </a:spcBef>
              <a:buFont typeface="Times New Roman" pitchFamily="18" charset="0"/>
              <a:buChar char="-"/>
              <a:tabLst>
                <a:tab pos="336550" algn="l"/>
                <a:tab pos="457200" algn="l"/>
              </a:tabLst>
            </a:pPr>
            <a:r>
              <a:rPr lang="ar-SA" sz="3000" b="1" dirty="0" smtClean="0">
                <a:latin typeface="Times New Roman" pitchFamily="18" charset="0"/>
                <a:ea typeface="Times New Roman" pitchFamily="18" charset="0"/>
                <a:cs typeface="Simplified Arabic" pitchFamily="18" charset="-78"/>
              </a:rPr>
              <a:t> دولة لا تعتمد على القوة الحربية . </a:t>
            </a:r>
            <a:endParaRPr lang="en-US" sz="1700" b="1" dirty="0" smtClean="0">
              <a:latin typeface="Times New Roman" pitchFamily="18" charset="0"/>
              <a:ea typeface="Times New Roman" pitchFamily="18" charset="0"/>
              <a:cs typeface="Simplified Arabic" pitchFamily="18" charset="-78"/>
            </a:endParaRPr>
          </a:p>
          <a:p>
            <a:pPr algn="just" eaLnBrk="1" hangingPunct="1">
              <a:lnSpc>
                <a:spcPct val="90000"/>
              </a:lnSpc>
              <a:spcBef>
                <a:spcPct val="0"/>
              </a:spcBef>
              <a:buFont typeface="Times New Roman" pitchFamily="18" charset="0"/>
              <a:buChar char="-"/>
              <a:tabLst>
                <a:tab pos="336550" algn="l"/>
                <a:tab pos="457200" algn="l"/>
              </a:tabLst>
            </a:pPr>
            <a:r>
              <a:rPr lang="ar-SA" sz="3000" b="1" dirty="0" smtClean="0">
                <a:latin typeface="Times New Roman" pitchFamily="18" charset="0"/>
                <a:ea typeface="Times New Roman" pitchFamily="18" charset="0"/>
                <a:cs typeface="Simplified Arabic" pitchFamily="18" charset="-78"/>
              </a:rPr>
              <a:t>الترابط الأسري والتعاون .</a:t>
            </a:r>
            <a:endParaRPr lang="en-US" sz="1700" b="1" dirty="0" smtClean="0">
              <a:latin typeface="Times New Roman" pitchFamily="18" charset="0"/>
              <a:ea typeface="Times New Roman" pitchFamily="18" charset="0"/>
              <a:cs typeface="Simplified Arabic" pitchFamily="18" charset="-78"/>
            </a:endParaRPr>
          </a:p>
          <a:p>
            <a:pPr algn="just" eaLnBrk="1" hangingPunct="1">
              <a:lnSpc>
                <a:spcPct val="90000"/>
              </a:lnSpc>
              <a:spcBef>
                <a:spcPct val="0"/>
              </a:spcBef>
              <a:buFont typeface="Times New Roman" pitchFamily="18" charset="0"/>
              <a:buChar char="-"/>
              <a:tabLst>
                <a:tab pos="336550" algn="l"/>
                <a:tab pos="457200" algn="l"/>
              </a:tabLst>
            </a:pPr>
            <a:r>
              <a:rPr lang="ar-SA" sz="3000" b="1" dirty="0" smtClean="0">
                <a:latin typeface="Times New Roman" pitchFamily="18" charset="0"/>
                <a:ea typeface="Times New Roman" pitchFamily="18" charset="0"/>
                <a:cs typeface="Simplified Arabic" pitchFamily="18" charset="-78"/>
              </a:rPr>
              <a:t> المساواة بين أفراد الشعب ووحدة المجتمع . </a:t>
            </a:r>
            <a:endParaRPr lang="en-US" sz="1700" b="1" dirty="0" smtClean="0">
              <a:latin typeface="Times New Roman" pitchFamily="18" charset="0"/>
              <a:ea typeface="Times New Roman" pitchFamily="18" charset="0"/>
              <a:cs typeface="Simplified Arabic" pitchFamily="18" charset="-78"/>
            </a:endParaRPr>
          </a:p>
          <a:p>
            <a:pPr algn="just" eaLnBrk="1" hangingPunct="1">
              <a:lnSpc>
                <a:spcPct val="90000"/>
              </a:lnSpc>
              <a:spcBef>
                <a:spcPct val="0"/>
              </a:spcBef>
              <a:buFont typeface="Times New Roman" pitchFamily="18" charset="0"/>
              <a:buChar char="-"/>
              <a:tabLst>
                <a:tab pos="336550" algn="l"/>
                <a:tab pos="457200" algn="l"/>
              </a:tabLst>
            </a:pPr>
            <a:r>
              <a:rPr lang="ar-SA" sz="3000" b="1" dirty="0" smtClean="0">
                <a:latin typeface="Times New Roman" pitchFamily="18" charset="0"/>
                <a:ea typeface="Times New Roman" pitchFamily="18" charset="0"/>
                <a:cs typeface="Simplified Arabic" pitchFamily="18" charset="-78"/>
              </a:rPr>
              <a:t> تقييم مستمر للتجارب . 			                                   </a:t>
            </a:r>
            <a:endParaRPr lang="en-US" sz="1700" b="1" dirty="0" smtClean="0">
              <a:latin typeface="Times New Roman" pitchFamily="18" charset="0"/>
              <a:ea typeface="Times New Roman" pitchFamily="18" charset="0"/>
              <a:cs typeface="Simplified Arabic" pitchFamily="18" charset="-78"/>
            </a:endParaRPr>
          </a:p>
          <a:p>
            <a:pPr algn="just" eaLnBrk="1" hangingPunct="1">
              <a:lnSpc>
                <a:spcPct val="90000"/>
              </a:lnSpc>
              <a:spcBef>
                <a:spcPct val="0"/>
              </a:spcBef>
              <a:buFont typeface="Times New Roman" pitchFamily="18" charset="0"/>
              <a:buChar char="-"/>
              <a:tabLst>
                <a:tab pos="336550" algn="l"/>
                <a:tab pos="457200" algn="l"/>
              </a:tabLst>
            </a:pPr>
            <a:r>
              <a:rPr lang="ar-SA" sz="3000" b="1" dirty="0" smtClean="0">
                <a:latin typeface="Times New Roman" pitchFamily="18" charset="0"/>
                <a:ea typeface="Times New Roman" pitchFamily="18" charset="0"/>
                <a:cs typeface="Simplified Arabic" pitchFamily="18" charset="-78"/>
              </a:rPr>
              <a:t>نسبة الادخار العالية . 			                </a:t>
            </a:r>
            <a:endParaRPr lang="en-US" sz="1700" b="1" dirty="0" smtClean="0">
              <a:latin typeface="Times New Roman" pitchFamily="18" charset="0"/>
              <a:ea typeface="Times New Roman" pitchFamily="18" charset="0"/>
              <a:cs typeface="Simplified Arabic" pitchFamily="18" charset="-78"/>
            </a:endParaRPr>
          </a:p>
          <a:p>
            <a:pPr algn="just" eaLnBrk="1" hangingPunct="1">
              <a:lnSpc>
                <a:spcPct val="90000"/>
              </a:lnSpc>
              <a:spcBef>
                <a:spcPct val="0"/>
              </a:spcBef>
              <a:buFont typeface="Times New Roman" pitchFamily="18" charset="0"/>
              <a:buChar char="-"/>
              <a:tabLst>
                <a:tab pos="336550" algn="l"/>
                <a:tab pos="457200" algn="l"/>
              </a:tabLst>
            </a:pPr>
            <a:r>
              <a:rPr lang="ar-SA" sz="3000" b="1" dirty="0" smtClean="0">
                <a:solidFill>
                  <a:srgbClr val="7030A0"/>
                </a:solidFill>
                <a:latin typeface="Times New Roman" pitchFamily="18" charset="0"/>
                <a:ea typeface="Times New Roman" pitchFamily="18" charset="0"/>
                <a:cs typeface="Simplified Arabic" pitchFamily="18" charset="-78"/>
              </a:rPr>
              <a:t>مجتمع تنافسي </a:t>
            </a:r>
            <a:r>
              <a:rPr lang="ar-EG" sz="3000" b="1" dirty="0" smtClean="0">
                <a:solidFill>
                  <a:srgbClr val="7030A0"/>
                </a:solidFill>
                <a:latin typeface="Times New Roman" pitchFamily="18" charset="0"/>
                <a:ea typeface="Times New Roman" pitchFamily="18" charset="0"/>
                <a:cs typeface="Simplified Arabic" pitchFamily="18" charset="-78"/>
              </a:rPr>
              <a:t>،،،</a:t>
            </a:r>
            <a:r>
              <a:rPr lang="ar-SA" sz="3000" b="1" dirty="0" smtClean="0">
                <a:solidFill>
                  <a:srgbClr val="7030A0"/>
                </a:solidFill>
                <a:latin typeface="Times New Roman" pitchFamily="18" charset="0"/>
                <a:ea typeface="Times New Roman" pitchFamily="18" charset="0"/>
                <a:cs typeface="Simplified Arabic" pitchFamily="18" charset="-78"/>
              </a:rPr>
              <a:t> الجميع يتنافسون من أجل الأفضل . </a:t>
            </a:r>
            <a:endParaRPr lang="en-US" sz="1700" b="1" dirty="0" smtClean="0">
              <a:solidFill>
                <a:srgbClr val="7030A0"/>
              </a:solidFill>
              <a:latin typeface="Times New Roman" pitchFamily="18" charset="0"/>
              <a:ea typeface="Times New Roman" pitchFamily="18" charset="0"/>
              <a:cs typeface="Simplified Arabic" pitchFamily="18" charset="-78"/>
            </a:endParaRPr>
          </a:p>
          <a:p>
            <a:pPr eaLnBrk="1" hangingPunct="1">
              <a:lnSpc>
                <a:spcPct val="90000"/>
              </a:lnSpc>
              <a:spcBef>
                <a:spcPct val="0"/>
              </a:spcBef>
              <a:tabLst>
                <a:tab pos="336550" algn="l"/>
                <a:tab pos="457200" algn="l"/>
              </a:tabLst>
            </a:pPr>
            <a:r>
              <a:rPr lang="ar-EG" sz="2600" b="1" dirty="0" smtClean="0">
                <a:solidFill>
                  <a:srgbClr val="C00000"/>
                </a:solidFill>
                <a:cs typeface="Times New Roman" pitchFamily="18" charset="0"/>
              </a:rPr>
              <a:t>المثل الياباني يقول " أن الشجرة لا تستمد قوتها إلا من بذورها ". </a:t>
            </a:r>
            <a:endParaRPr lang="ar-EG" sz="3000" b="1" dirty="0" smtClean="0">
              <a:solidFill>
                <a:srgbClr val="C00000"/>
              </a:solidFill>
            </a:endParaRPr>
          </a:p>
        </p:txBody>
      </p:sp>
    </p:spTree>
    <p:extLst>
      <p:ext uri="{BB962C8B-B14F-4D97-AF65-F5344CB8AC3E}">
        <p14:creationId xmlns:p14="http://schemas.microsoft.com/office/powerpoint/2010/main" val="344363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solidFill>
            <a:schemeClr val="accent2"/>
          </a:solidFill>
        </p:spPr>
        <p:txBody>
          <a:bodyPr/>
          <a:lstStyle/>
          <a:p>
            <a:pPr eaLnBrk="1" hangingPunct="1"/>
            <a:r>
              <a:rPr lang="ar-EG" b="1" dirty="0" smtClean="0">
                <a:latin typeface="Times New Roman" pitchFamily="18" charset="0"/>
                <a:ea typeface="Times New Roman" pitchFamily="18" charset="0"/>
                <a:cs typeface="PT Bold Heading"/>
              </a:rPr>
              <a:t>المنحني الياباني </a:t>
            </a:r>
            <a:endParaRPr lang="ar-EG" b="1" dirty="0" smtClean="0">
              <a:ea typeface="Times New Roman" pitchFamily="18" charset="0"/>
              <a:cs typeface="PT Bold Heading"/>
            </a:endParaRPr>
          </a:p>
        </p:txBody>
      </p:sp>
      <p:sp>
        <p:nvSpPr>
          <p:cNvPr id="31747" name="Content Placeholder 2"/>
          <p:cNvSpPr>
            <a:spLocks noGrp="1"/>
          </p:cNvSpPr>
          <p:nvPr>
            <p:ph idx="1"/>
          </p:nvPr>
        </p:nvSpPr>
        <p:spPr>
          <a:xfrm>
            <a:off x="323850" y="1412875"/>
            <a:ext cx="8362950" cy="4713288"/>
          </a:xfrm>
          <a:solidFill>
            <a:schemeClr val="accent2">
              <a:lumMod val="20000"/>
              <a:lumOff val="80000"/>
            </a:schemeClr>
          </a:solidFill>
        </p:spPr>
        <p:txBody>
          <a:bodyPr/>
          <a:lstStyle/>
          <a:p>
            <a:pPr marL="365125" lvl="2" algn="just" eaLnBrk="1" hangingPunct="1">
              <a:lnSpc>
                <a:spcPct val="120000"/>
              </a:lnSpc>
              <a:spcBef>
                <a:spcPct val="0"/>
              </a:spcBef>
              <a:buFont typeface="Wingdings" pitchFamily="2" charset="2"/>
              <a:buChar char=""/>
              <a:tabLst>
                <a:tab pos="222250" algn="l"/>
                <a:tab pos="274638" algn="l"/>
              </a:tabLst>
            </a:pPr>
            <a:r>
              <a:rPr lang="ar-SA" b="1" dirty="0" smtClean="0">
                <a:latin typeface="Times New Roman" pitchFamily="18" charset="0"/>
                <a:ea typeface="Times New Roman" pitchFamily="18" charset="0"/>
                <a:cs typeface="Simplified Arabic" pitchFamily="18" charset="-78"/>
              </a:rPr>
              <a:t>1993 = ثورة البدائل= الاهتمام ببدائل الطاقة + إيجاد بدائل جديدة للبترول. </a:t>
            </a:r>
            <a:endParaRPr lang="en-US" b="1" dirty="0" smtClean="0">
              <a:latin typeface="Times New Roman" pitchFamily="18" charset="0"/>
              <a:ea typeface="Times New Roman" pitchFamily="18" charset="0"/>
              <a:cs typeface="Simplified Arabic" pitchFamily="18" charset="-78"/>
            </a:endParaRPr>
          </a:p>
          <a:p>
            <a:pPr marL="365125" lvl="2" algn="just" eaLnBrk="1" hangingPunct="1">
              <a:lnSpc>
                <a:spcPct val="120000"/>
              </a:lnSpc>
              <a:spcBef>
                <a:spcPct val="0"/>
              </a:spcBef>
              <a:buFont typeface="Wingdings" pitchFamily="2" charset="2"/>
              <a:buChar char=""/>
              <a:tabLst>
                <a:tab pos="222250" algn="l"/>
                <a:tab pos="274638" algn="l"/>
              </a:tabLst>
            </a:pPr>
            <a:r>
              <a:rPr lang="ar-SA" b="1" dirty="0" smtClean="0">
                <a:latin typeface="Times New Roman" pitchFamily="18" charset="0"/>
                <a:ea typeface="Times New Roman" pitchFamily="18" charset="0"/>
                <a:cs typeface="Simplified Arabic" pitchFamily="18" charset="-78"/>
              </a:rPr>
              <a:t>1994 = ثورة الإبداع= رفض القائم وتدعيم القائم + البحث عن الجديد . </a:t>
            </a:r>
            <a:endParaRPr lang="en-US" b="1" dirty="0" smtClean="0">
              <a:latin typeface="Times New Roman" pitchFamily="18" charset="0"/>
              <a:ea typeface="Times New Roman" pitchFamily="18" charset="0"/>
              <a:cs typeface="Simplified Arabic" pitchFamily="18" charset="-78"/>
            </a:endParaRPr>
          </a:p>
          <a:p>
            <a:pPr marL="365125" lvl="2" algn="just" eaLnBrk="1" hangingPunct="1">
              <a:lnSpc>
                <a:spcPct val="120000"/>
              </a:lnSpc>
              <a:spcBef>
                <a:spcPct val="0"/>
              </a:spcBef>
              <a:buFont typeface="Wingdings" pitchFamily="2" charset="2"/>
              <a:buChar char=""/>
              <a:tabLst>
                <a:tab pos="222250" algn="l"/>
                <a:tab pos="274638" algn="l"/>
              </a:tabLst>
            </a:pPr>
            <a:r>
              <a:rPr lang="ar-SA" b="1" dirty="0" smtClean="0">
                <a:latin typeface="Times New Roman" pitchFamily="18" charset="0"/>
                <a:ea typeface="Times New Roman" pitchFamily="18" charset="0"/>
                <a:cs typeface="Simplified Arabic" pitchFamily="18" charset="-78"/>
              </a:rPr>
              <a:t>1995= ثورة الجودة= هيا نتمايز حتى نتنافس+ التعليم أساس الجودة الشاملة. </a:t>
            </a:r>
            <a:endParaRPr lang="en-US" b="1" dirty="0" smtClean="0">
              <a:latin typeface="Times New Roman" pitchFamily="18" charset="0"/>
              <a:ea typeface="Times New Roman" pitchFamily="18" charset="0"/>
              <a:cs typeface="Simplified Arabic" pitchFamily="18" charset="-78"/>
            </a:endParaRPr>
          </a:p>
          <a:p>
            <a:pPr marL="365125" lvl="2" algn="just" eaLnBrk="1" hangingPunct="1">
              <a:lnSpc>
                <a:spcPct val="120000"/>
              </a:lnSpc>
              <a:spcBef>
                <a:spcPct val="0"/>
              </a:spcBef>
              <a:buFont typeface="Wingdings" pitchFamily="2" charset="2"/>
              <a:buChar char=""/>
              <a:tabLst>
                <a:tab pos="222250" algn="l"/>
                <a:tab pos="274638" algn="l"/>
              </a:tabLst>
            </a:pPr>
            <a:r>
              <a:rPr lang="ar-SA" b="1" dirty="0" smtClean="0">
                <a:latin typeface="Times New Roman" pitchFamily="18" charset="0"/>
                <a:ea typeface="Times New Roman" pitchFamily="18" charset="0"/>
                <a:cs typeface="Simplified Arabic" pitchFamily="18" charset="-78"/>
              </a:rPr>
              <a:t>1996 = ثورة السلوكيات = السعي نحو تكوين مواطن عالمي + الصالح العام أبقى وأولى من مصلحة الفرد . </a:t>
            </a:r>
            <a:endParaRPr lang="en-US" b="1" dirty="0" smtClean="0">
              <a:latin typeface="Times New Roman" pitchFamily="18" charset="0"/>
              <a:ea typeface="Times New Roman" pitchFamily="18" charset="0"/>
              <a:cs typeface="Simplified Arabic" pitchFamily="18" charset="-78"/>
            </a:endParaRPr>
          </a:p>
          <a:p>
            <a:pPr marL="365125" lvl="2" algn="just" eaLnBrk="1" hangingPunct="1">
              <a:lnSpc>
                <a:spcPct val="120000"/>
              </a:lnSpc>
              <a:spcBef>
                <a:spcPct val="0"/>
              </a:spcBef>
              <a:buFont typeface="Wingdings" pitchFamily="2" charset="2"/>
              <a:buChar char=""/>
              <a:tabLst>
                <a:tab pos="222250" algn="l"/>
                <a:tab pos="274638" algn="l"/>
              </a:tabLst>
            </a:pPr>
            <a:r>
              <a:rPr lang="ar-SA" b="1" dirty="0" smtClean="0">
                <a:latin typeface="Times New Roman" pitchFamily="18" charset="0"/>
                <a:ea typeface="Times New Roman" pitchFamily="18" charset="0"/>
                <a:cs typeface="Simplified Arabic" pitchFamily="18" charset="-78"/>
              </a:rPr>
              <a:t>1997 – 2000 = ثورة الاستنساخ </a:t>
            </a:r>
            <a:r>
              <a:rPr lang="ar-EG" b="1" dirty="0" smtClean="0">
                <a:latin typeface="Times New Roman" pitchFamily="18" charset="0"/>
                <a:ea typeface="Times New Roman" pitchFamily="18" charset="0"/>
                <a:cs typeface="Simplified Arabic" pitchFamily="18" charset="-78"/>
              </a:rPr>
              <a:t>و</a:t>
            </a:r>
            <a:r>
              <a:rPr lang="ar-SA" b="1" dirty="0" smtClean="0">
                <a:latin typeface="Times New Roman" pitchFamily="18" charset="0"/>
                <a:ea typeface="Times New Roman" pitchFamily="18" charset="0"/>
                <a:cs typeface="Simplified Arabic" pitchFamily="18" charset="-78"/>
              </a:rPr>
              <a:t>الثورة المعلوماتية، و</a:t>
            </a:r>
            <a:r>
              <a:rPr lang="ar-EG" b="1" dirty="0" smtClean="0">
                <a:latin typeface="Times New Roman" pitchFamily="18" charset="0"/>
                <a:ea typeface="Times New Roman" pitchFamily="18" charset="0"/>
                <a:cs typeface="Simplified Arabic" pitchFamily="18" charset="-78"/>
              </a:rPr>
              <a:t>م</a:t>
            </a:r>
            <a:r>
              <a:rPr lang="ar-SA" b="1" dirty="0" smtClean="0">
                <a:latin typeface="Times New Roman" pitchFamily="18" charset="0"/>
                <a:ea typeface="Times New Roman" pitchFamily="18" charset="0"/>
                <a:cs typeface="Simplified Arabic" pitchFamily="18" charset="-78"/>
              </a:rPr>
              <a:t>واكب</a:t>
            </a:r>
            <a:r>
              <a:rPr lang="ar-EG" b="1" dirty="0" smtClean="0">
                <a:latin typeface="Times New Roman" pitchFamily="18" charset="0"/>
                <a:ea typeface="Times New Roman" pitchFamily="18" charset="0"/>
                <a:cs typeface="Simplified Arabic" pitchFamily="18" charset="-78"/>
              </a:rPr>
              <a:t>ة</a:t>
            </a:r>
            <a:r>
              <a:rPr lang="ar-SA" b="1" dirty="0" smtClean="0">
                <a:latin typeface="Times New Roman" pitchFamily="18" charset="0"/>
                <a:ea typeface="Times New Roman" pitchFamily="18" charset="0"/>
                <a:cs typeface="Simplified Arabic" pitchFamily="18" charset="-78"/>
              </a:rPr>
              <a:t> المستجدات العصرية. </a:t>
            </a:r>
            <a:endParaRPr lang="en-US" b="1" dirty="0" smtClean="0">
              <a:latin typeface="Times New Roman" pitchFamily="18" charset="0"/>
              <a:ea typeface="Times New Roman" pitchFamily="18" charset="0"/>
              <a:cs typeface="Simplified Arabic" pitchFamily="18" charset="-78"/>
            </a:endParaRPr>
          </a:p>
          <a:p>
            <a:pPr marL="365125" lvl="2" algn="just" eaLnBrk="1" hangingPunct="1">
              <a:lnSpc>
                <a:spcPct val="120000"/>
              </a:lnSpc>
              <a:spcBef>
                <a:spcPct val="0"/>
              </a:spcBef>
              <a:buFont typeface="Wingdings" pitchFamily="2" charset="2"/>
              <a:buChar char=""/>
              <a:tabLst>
                <a:tab pos="222250" algn="l"/>
                <a:tab pos="274638" algn="l"/>
              </a:tabLst>
            </a:pPr>
            <a:r>
              <a:rPr lang="ar-SA" b="1" dirty="0" smtClean="0">
                <a:latin typeface="Times New Roman" pitchFamily="18" charset="0"/>
                <a:ea typeface="Times New Roman" pitchFamily="18" charset="0"/>
                <a:cs typeface="Simplified Arabic" pitchFamily="18" charset="-78"/>
              </a:rPr>
              <a:t>2000 – 2006 = ثورة </a:t>
            </a:r>
            <a:r>
              <a:rPr lang="ar-SA" b="1" dirty="0" err="1" smtClean="0">
                <a:latin typeface="Times New Roman" pitchFamily="18" charset="0"/>
                <a:ea typeface="Times New Roman" pitchFamily="18" charset="0"/>
                <a:cs typeface="Simplified Arabic" pitchFamily="18" charset="-78"/>
              </a:rPr>
              <a:t>النانوتكنولوجيا</a:t>
            </a:r>
            <a:r>
              <a:rPr lang="ar-SA" b="1" dirty="0" smtClean="0">
                <a:latin typeface="Times New Roman" pitchFamily="18" charset="0"/>
                <a:ea typeface="Times New Roman" pitchFamily="18" charset="0"/>
                <a:cs typeface="Simplified Arabic" pitchFamily="18" charset="-78"/>
              </a:rPr>
              <a:t>، أي الاهتمام بالتكنولوجيا الدقيقة، والتي ترتب عليها صناعة العجائب العلمية.  </a:t>
            </a:r>
            <a:endParaRPr lang="en-US" b="1" dirty="0" smtClean="0">
              <a:latin typeface="Times New Roman" pitchFamily="18" charset="0"/>
              <a:ea typeface="Times New Roman" pitchFamily="18" charset="0"/>
              <a:cs typeface="Simplified Arabic" pitchFamily="18" charset="-78"/>
            </a:endParaRPr>
          </a:p>
        </p:txBody>
      </p:sp>
    </p:spTree>
    <p:extLst>
      <p:ext uri="{BB962C8B-B14F-4D97-AF65-F5344CB8AC3E}">
        <p14:creationId xmlns:p14="http://schemas.microsoft.com/office/powerpoint/2010/main" val="3659507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اهم المعالم السياحية </a:t>
            </a:r>
            <a:endParaRPr lang="ar-SA" dirty="0"/>
          </a:p>
        </p:txBody>
      </p:sp>
      <p:sp>
        <p:nvSpPr>
          <p:cNvPr id="3" name="عنصر نائب للمحتوى 2"/>
          <p:cNvSpPr>
            <a:spLocks noGrp="1"/>
          </p:cNvSpPr>
          <p:nvPr>
            <p:ph idx="1"/>
          </p:nvPr>
        </p:nvSpPr>
        <p:spPr/>
        <p:txBody>
          <a:bodyPr/>
          <a:lstStyle/>
          <a:p>
            <a:r>
              <a:rPr lang="ar-SA" dirty="0"/>
              <a:t/>
            </a:r>
            <a:br>
              <a:rPr lang="ar-SA" dirty="0"/>
            </a:br>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716088"/>
            <a:ext cx="51435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627784" y="5622410"/>
            <a:ext cx="3960440" cy="584775"/>
          </a:xfrm>
          <a:prstGeom prst="rect">
            <a:avLst/>
          </a:prstGeom>
          <a:noFill/>
        </p:spPr>
        <p:txBody>
          <a:bodyPr wrap="square" rtlCol="1">
            <a:spAutoFit/>
          </a:bodyPr>
          <a:lstStyle/>
          <a:p>
            <a:pPr algn="ctr"/>
            <a:r>
              <a:rPr lang="ar-IQ" sz="3200" b="1" dirty="0" smtClean="0"/>
              <a:t>قلعة اوساكا</a:t>
            </a:r>
            <a:endParaRPr lang="ar-SA" sz="3200" b="1" dirty="0"/>
          </a:p>
        </p:txBody>
      </p:sp>
    </p:spTree>
    <p:extLst>
      <p:ext uri="{BB962C8B-B14F-4D97-AF65-F5344CB8AC3E}">
        <p14:creationId xmlns:p14="http://schemas.microsoft.com/office/powerpoint/2010/main" val="721929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764704"/>
            <a:ext cx="676526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944285" y="6021288"/>
            <a:ext cx="1048827" cy="584775"/>
          </a:xfrm>
          <a:prstGeom prst="rect">
            <a:avLst/>
          </a:prstGeom>
          <a:noFill/>
        </p:spPr>
        <p:txBody>
          <a:bodyPr wrap="square" rtlCol="1">
            <a:spAutoFit/>
          </a:bodyPr>
          <a:lstStyle/>
          <a:p>
            <a:pPr algn="ctr"/>
            <a:r>
              <a:rPr lang="ar-IQ" sz="3200" b="1" dirty="0" smtClean="0"/>
              <a:t>طوكيو</a:t>
            </a:r>
            <a:endParaRPr lang="ar-SA" sz="3200" b="1" dirty="0"/>
          </a:p>
        </p:txBody>
      </p:sp>
    </p:spTree>
    <p:extLst>
      <p:ext uri="{BB962C8B-B14F-4D97-AF65-F5344CB8AC3E}">
        <p14:creationId xmlns:p14="http://schemas.microsoft.com/office/powerpoint/2010/main" val="1185452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7776864" cy="396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835696" y="5661248"/>
            <a:ext cx="3888432" cy="646331"/>
          </a:xfrm>
          <a:prstGeom prst="rect">
            <a:avLst/>
          </a:prstGeom>
          <a:noFill/>
        </p:spPr>
        <p:txBody>
          <a:bodyPr wrap="square" rtlCol="1">
            <a:spAutoFit/>
          </a:bodyPr>
          <a:lstStyle/>
          <a:p>
            <a:pPr algn="ctr"/>
            <a:r>
              <a:rPr lang="ar-IQ" sz="3600" b="1" dirty="0" err="1" smtClean="0"/>
              <a:t>شنسكاي</a:t>
            </a:r>
            <a:endParaRPr lang="ar-SA" sz="3600" b="1" dirty="0"/>
          </a:p>
        </p:txBody>
      </p:sp>
    </p:spTree>
    <p:extLst>
      <p:ext uri="{BB962C8B-B14F-4D97-AF65-F5344CB8AC3E}">
        <p14:creationId xmlns:p14="http://schemas.microsoft.com/office/powerpoint/2010/main" val="292027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124744"/>
            <a:ext cx="748883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635896" y="5554106"/>
            <a:ext cx="2088232" cy="584775"/>
          </a:xfrm>
          <a:prstGeom prst="rect">
            <a:avLst/>
          </a:prstGeom>
          <a:noFill/>
        </p:spPr>
        <p:txBody>
          <a:bodyPr wrap="square" rtlCol="1">
            <a:spAutoFit/>
          </a:bodyPr>
          <a:lstStyle/>
          <a:p>
            <a:pPr algn="ctr"/>
            <a:r>
              <a:rPr lang="ar-IQ" sz="3200" b="1" dirty="0" smtClean="0"/>
              <a:t>جبل فوجي</a:t>
            </a:r>
            <a:endParaRPr lang="ar-SA" sz="3200" b="1" dirty="0"/>
          </a:p>
        </p:txBody>
      </p:sp>
    </p:spTree>
    <p:extLst>
      <p:ext uri="{BB962C8B-B14F-4D97-AF65-F5344CB8AC3E}">
        <p14:creationId xmlns:p14="http://schemas.microsoft.com/office/powerpoint/2010/main" val="2292713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344816" cy="419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059832" y="5949280"/>
            <a:ext cx="2520280" cy="830997"/>
          </a:xfrm>
          <a:prstGeom prst="rect">
            <a:avLst/>
          </a:prstGeom>
          <a:noFill/>
        </p:spPr>
        <p:txBody>
          <a:bodyPr wrap="square" rtlCol="1">
            <a:spAutoFit/>
          </a:bodyPr>
          <a:lstStyle/>
          <a:p>
            <a:pPr algn="ctr"/>
            <a:r>
              <a:rPr lang="ar-IQ" sz="2400" b="1" dirty="0" smtClean="0"/>
              <a:t>قصر طوكيو الامبراطوري</a:t>
            </a:r>
            <a:endParaRPr lang="ar-SA" sz="2400" b="1" dirty="0"/>
          </a:p>
        </p:txBody>
      </p:sp>
    </p:spTree>
    <p:extLst>
      <p:ext uri="{BB962C8B-B14F-4D97-AF65-F5344CB8AC3E}">
        <p14:creationId xmlns:p14="http://schemas.microsoft.com/office/powerpoint/2010/main" val="172892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741682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707904" y="5661248"/>
            <a:ext cx="2200955" cy="523220"/>
          </a:xfrm>
          <a:prstGeom prst="rect">
            <a:avLst/>
          </a:prstGeom>
          <a:noFill/>
        </p:spPr>
        <p:txBody>
          <a:bodyPr wrap="square" rtlCol="1">
            <a:spAutoFit/>
          </a:bodyPr>
          <a:lstStyle/>
          <a:p>
            <a:pPr algn="ctr"/>
            <a:r>
              <a:rPr lang="ar-IQ" sz="2800" b="1" dirty="0" smtClean="0"/>
              <a:t>قلعة </a:t>
            </a:r>
            <a:r>
              <a:rPr lang="ar-IQ" sz="2800" b="1" dirty="0" err="1" smtClean="0"/>
              <a:t>هيميجي</a:t>
            </a:r>
            <a:endParaRPr lang="ar-SA" sz="2800" b="1" dirty="0"/>
          </a:p>
        </p:txBody>
      </p:sp>
    </p:spTree>
    <p:extLst>
      <p:ext uri="{BB962C8B-B14F-4D97-AF65-F5344CB8AC3E}">
        <p14:creationId xmlns:p14="http://schemas.microsoft.com/office/powerpoint/2010/main" val="158192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416824" cy="419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771800" y="5949280"/>
            <a:ext cx="2952328" cy="707886"/>
          </a:xfrm>
          <a:prstGeom prst="rect">
            <a:avLst/>
          </a:prstGeom>
          <a:noFill/>
        </p:spPr>
        <p:txBody>
          <a:bodyPr wrap="square" rtlCol="1">
            <a:spAutoFit/>
          </a:bodyPr>
          <a:lstStyle/>
          <a:p>
            <a:pPr algn="ctr"/>
            <a:r>
              <a:rPr lang="ar-SA" sz="2000" b="1" dirty="0"/>
              <a:t>لقطة لحديقة </a:t>
            </a:r>
            <a:r>
              <a:rPr lang="en-US" sz="2000" b="1" dirty="0" err="1"/>
              <a:t>Jigokudani</a:t>
            </a:r>
            <a:r>
              <a:rPr lang="en-US" sz="2000" b="1" dirty="0"/>
              <a:t> Monkey</a:t>
            </a:r>
            <a:endParaRPr lang="ar-SA" sz="2000" b="1" dirty="0"/>
          </a:p>
        </p:txBody>
      </p:sp>
    </p:spTree>
    <p:extLst>
      <p:ext uri="{BB962C8B-B14F-4D97-AF65-F5344CB8AC3E}">
        <p14:creationId xmlns:p14="http://schemas.microsoft.com/office/powerpoint/2010/main" val="62409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560840" cy="4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987824" y="5917816"/>
            <a:ext cx="3384376" cy="461665"/>
          </a:xfrm>
          <a:prstGeom prst="rect">
            <a:avLst/>
          </a:prstGeom>
          <a:noFill/>
        </p:spPr>
        <p:txBody>
          <a:bodyPr wrap="square" rtlCol="1">
            <a:spAutoFit/>
          </a:bodyPr>
          <a:lstStyle/>
          <a:p>
            <a:pPr algn="ctr"/>
            <a:r>
              <a:rPr lang="ar-SA" sz="2400" b="1" dirty="0"/>
              <a:t>نصب هيروشيما التذكاري</a:t>
            </a:r>
          </a:p>
        </p:txBody>
      </p:sp>
    </p:spTree>
    <p:extLst>
      <p:ext uri="{BB962C8B-B14F-4D97-AF65-F5344CB8AC3E}">
        <p14:creationId xmlns:p14="http://schemas.microsoft.com/office/powerpoint/2010/main" val="1797822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687388"/>
            <a:ext cx="73342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964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4303" y="1600200"/>
            <a:ext cx="677539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43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solidFill>
            <a:schemeClr val="accent1">
              <a:lumMod val="40000"/>
              <a:lumOff val="60000"/>
            </a:schemeClr>
          </a:solidFill>
        </p:spPr>
        <p:txBody>
          <a:bodyPr/>
          <a:lstStyle/>
          <a:p>
            <a:pPr eaLnBrk="1" hangingPunct="1"/>
            <a:r>
              <a:rPr lang="ar-SA" b="1" dirty="0" smtClean="0">
                <a:solidFill>
                  <a:srgbClr val="7030A0"/>
                </a:solidFill>
                <a:latin typeface="Times New Roman" pitchFamily="18" charset="0"/>
                <a:ea typeface="Times New Roman" pitchFamily="18" charset="0"/>
                <a:cs typeface="Monotype Koufi"/>
              </a:rPr>
              <a:t>المدلول التربوي للمنحنى الياباني </a:t>
            </a:r>
            <a:endParaRPr lang="ar-EG" b="1" dirty="0" smtClean="0">
              <a:solidFill>
                <a:srgbClr val="7030A0"/>
              </a:solidFill>
              <a:ea typeface="Times New Roman" pitchFamily="18" charset="0"/>
              <a:cs typeface="Monotype Koufi"/>
            </a:endParaRPr>
          </a:p>
        </p:txBody>
      </p:sp>
      <p:sp>
        <p:nvSpPr>
          <p:cNvPr id="32771" name="Content Placeholder 2"/>
          <p:cNvSpPr>
            <a:spLocks noGrp="1"/>
          </p:cNvSpPr>
          <p:nvPr>
            <p:ph idx="1"/>
          </p:nvPr>
        </p:nvSpPr>
        <p:spPr>
          <a:solidFill>
            <a:schemeClr val="accent1">
              <a:lumMod val="40000"/>
              <a:lumOff val="60000"/>
            </a:schemeClr>
          </a:solidFill>
        </p:spPr>
        <p:txBody>
          <a:bodyPr/>
          <a:lstStyle/>
          <a:p>
            <a:pPr algn="just" eaLnBrk="1" hangingPunct="1">
              <a:spcBef>
                <a:spcPct val="0"/>
              </a:spcBef>
              <a:buFont typeface="Times New Roman" pitchFamily="18" charset="0"/>
              <a:buChar char="-"/>
            </a:pPr>
            <a:r>
              <a:rPr lang="ar-SA" b="1" dirty="0" smtClean="0">
                <a:latin typeface="Times New Roman" pitchFamily="18" charset="0"/>
                <a:ea typeface="Times New Roman" pitchFamily="18" charset="0"/>
                <a:cs typeface="Simplified Arabic" pitchFamily="18" charset="-78"/>
              </a:rPr>
              <a:t>الاهتمام بالمرونة وتبسيط الإجراءات. </a:t>
            </a:r>
            <a:endParaRPr lang="en-US" sz="1800" b="1" dirty="0" smtClean="0">
              <a:latin typeface="Times New Roman" pitchFamily="18" charset="0"/>
              <a:ea typeface="Times New Roman" pitchFamily="18" charset="0"/>
              <a:cs typeface="Simplified Arabic" pitchFamily="18" charset="-78"/>
            </a:endParaRPr>
          </a:p>
          <a:p>
            <a:pPr algn="just" eaLnBrk="1" hangingPunct="1">
              <a:spcBef>
                <a:spcPct val="0"/>
              </a:spcBef>
              <a:buFont typeface="Times New Roman" pitchFamily="18" charset="0"/>
              <a:buChar char="-"/>
            </a:pPr>
            <a:r>
              <a:rPr lang="ar-SA" b="1" dirty="0" smtClean="0">
                <a:latin typeface="Times New Roman" pitchFamily="18" charset="0"/>
                <a:ea typeface="Times New Roman" pitchFamily="18" charset="0"/>
                <a:cs typeface="Simplified Arabic" pitchFamily="18" charset="-78"/>
              </a:rPr>
              <a:t>الاهتمام بتوظيف الإنسان مدى الحياة. </a:t>
            </a:r>
            <a:endParaRPr lang="en-US" sz="1800" b="1" dirty="0" smtClean="0">
              <a:latin typeface="Times New Roman" pitchFamily="18" charset="0"/>
              <a:ea typeface="Times New Roman" pitchFamily="18" charset="0"/>
              <a:cs typeface="Simplified Arabic" pitchFamily="18" charset="-78"/>
            </a:endParaRPr>
          </a:p>
          <a:p>
            <a:pPr algn="just" eaLnBrk="1" hangingPunct="1">
              <a:spcBef>
                <a:spcPct val="0"/>
              </a:spcBef>
              <a:buFont typeface="Times New Roman" pitchFamily="18" charset="0"/>
              <a:buChar char="-"/>
            </a:pPr>
            <a:r>
              <a:rPr lang="ar-SA" b="1" dirty="0" smtClean="0">
                <a:latin typeface="Times New Roman" pitchFamily="18" charset="0"/>
                <a:ea typeface="Times New Roman" pitchFamily="18" charset="0"/>
                <a:cs typeface="Simplified Arabic" pitchFamily="18" charset="-78"/>
              </a:rPr>
              <a:t>الاهتمام بغرس روح الفريق والعمل التعاوني. </a:t>
            </a:r>
            <a:endParaRPr lang="en-US" sz="1800" b="1" dirty="0" smtClean="0">
              <a:latin typeface="Times New Roman" pitchFamily="18" charset="0"/>
              <a:ea typeface="Times New Roman" pitchFamily="18" charset="0"/>
              <a:cs typeface="Simplified Arabic" pitchFamily="18" charset="-78"/>
            </a:endParaRPr>
          </a:p>
          <a:p>
            <a:pPr algn="just" eaLnBrk="1" hangingPunct="1">
              <a:spcBef>
                <a:spcPct val="0"/>
              </a:spcBef>
              <a:buFont typeface="Times New Roman" pitchFamily="18" charset="0"/>
              <a:buChar char="-"/>
            </a:pPr>
            <a:r>
              <a:rPr lang="ar-SA" b="1" dirty="0" smtClean="0">
                <a:latin typeface="Times New Roman" pitchFamily="18" charset="0"/>
                <a:ea typeface="Times New Roman" pitchFamily="18" charset="0"/>
                <a:cs typeface="Simplified Arabic" pitchFamily="18" charset="-78"/>
              </a:rPr>
              <a:t>الاهتمام بالرموز كنموذج للاقتداء بها. </a:t>
            </a:r>
            <a:endParaRPr lang="en-US" sz="1800" b="1" dirty="0" smtClean="0">
              <a:latin typeface="Times New Roman" pitchFamily="18" charset="0"/>
              <a:ea typeface="Times New Roman" pitchFamily="18" charset="0"/>
              <a:cs typeface="Simplified Arabic" pitchFamily="18" charset="-78"/>
            </a:endParaRPr>
          </a:p>
          <a:p>
            <a:pPr algn="just" eaLnBrk="1" hangingPunct="1">
              <a:spcBef>
                <a:spcPct val="0"/>
              </a:spcBef>
              <a:buFont typeface="Times New Roman" pitchFamily="18" charset="0"/>
              <a:buChar char="-"/>
            </a:pPr>
            <a:r>
              <a:rPr lang="ar-SA" b="1" dirty="0" smtClean="0">
                <a:latin typeface="Times New Roman" pitchFamily="18" charset="0"/>
                <a:ea typeface="Times New Roman" pitchFamily="18" charset="0"/>
                <a:cs typeface="Simplified Arabic" pitchFamily="18" charset="-78"/>
              </a:rPr>
              <a:t>الاهتمام بمبدأ الإصرار والمحاولة. </a:t>
            </a:r>
            <a:endParaRPr lang="en-US" sz="1800" b="1" dirty="0" smtClean="0">
              <a:latin typeface="Times New Roman" pitchFamily="18" charset="0"/>
              <a:ea typeface="Times New Roman" pitchFamily="18" charset="0"/>
              <a:cs typeface="Simplified Arabic" pitchFamily="18" charset="-78"/>
            </a:endParaRPr>
          </a:p>
          <a:p>
            <a:pPr algn="just" eaLnBrk="1" hangingPunct="1">
              <a:spcBef>
                <a:spcPct val="0"/>
              </a:spcBef>
              <a:buFont typeface="Times New Roman" pitchFamily="18" charset="0"/>
              <a:buChar char="-"/>
            </a:pPr>
            <a:r>
              <a:rPr lang="ar-SA" b="1" dirty="0" smtClean="0">
                <a:latin typeface="Times New Roman" pitchFamily="18" charset="0"/>
                <a:ea typeface="Times New Roman" pitchFamily="18" charset="0"/>
                <a:cs typeface="Simplified Arabic" pitchFamily="18" charset="-78"/>
              </a:rPr>
              <a:t>الاهتمام بشعار= أحاول ثم أحاول ثم أحاول وحتما سأنجح. </a:t>
            </a:r>
            <a:endParaRPr lang="en-US" sz="1800" b="1" dirty="0" smtClean="0">
              <a:latin typeface="Times New Roman" pitchFamily="18" charset="0"/>
              <a:ea typeface="Times New Roman" pitchFamily="18" charset="0"/>
              <a:cs typeface="Simplified Arabic" pitchFamily="18" charset="-78"/>
            </a:endParaRPr>
          </a:p>
          <a:p>
            <a:pPr algn="just" eaLnBrk="1" hangingPunct="1">
              <a:spcBef>
                <a:spcPct val="0"/>
              </a:spcBef>
              <a:buFont typeface="Times New Roman" pitchFamily="18" charset="0"/>
              <a:buChar char="-"/>
            </a:pPr>
            <a:r>
              <a:rPr lang="ar-SA" b="1" dirty="0" smtClean="0">
                <a:latin typeface="Times New Roman" pitchFamily="18" charset="0"/>
                <a:ea typeface="Times New Roman" pitchFamily="18" charset="0"/>
                <a:cs typeface="Simplified Arabic" pitchFamily="18" charset="-78"/>
              </a:rPr>
              <a:t>التربية اليابانية= تعني السعي نحو سعادة البشر عن طريق تربية الأعماق من أجل الأخلاق. </a:t>
            </a:r>
            <a:endParaRPr lang="en-US" sz="1800" b="1" dirty="0" smtClean="0">
              <a:latin typeface="Times New Roman" pitchFamily="18" charset="0"/>
              <a:ea typeface="Times New Roman" pitchFamily="18" charset="0"/>
              <a:cs typeface="Simplified Arabic" pitchFamily="18" charset="-78"/>
            </a:endParaRPr>
          </a:p>
        </p:txBody>
      </p:sp>
    </p:spTree>
    <p:extLst>
      <p:ext uri="{BB962C8B-B14F-4D97-AF65-F5344CB8AC3E}">
        <p14:creationId xmlns:p14="http://schemas.microsoft.com/office/powerpoint/2010/main" val="177839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39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1"/>
          </a:solidFill>
        </p:spPr>
        <p:txBody>
          <a:bodyPr/>
          <a:lstStyle/>
          <a:p>
            <a:r>
              <a:rPr lang="ar-IQ" sz="2800" b="1" dirty="0" smtClean="0"/>
              <a:t/>
            </a:r>
            <a:br>
              <a:rPr lang="ar-IQ" sz="2800" b="1" dirty="0" smtClean="0"/>
            </a:br>
            <a:r>
              <a:rPr lang="ar-SA" sz="2800" b="1" dirty="0" smtClean="0"/>
              <a:t>نظام </a:t>
            </a:r>
            <a:r>
              <a:rPr lang="ar-SA" sz="2800" b="1" dirty="0"/>
              <a:t>التعليم في اليابان وكيف تم تطوير المواطن الياباني</a:t>
            </a:r>
            <a:br>
              <a:rPr lang="ar-SA" sz="2800" b="1" dirty="0"/>
            </a:br>
            <a:r>
              <a:rPr lang="ar-SA" dirty="0"/>
              <a:t> </a:t>
            </a:r>
          </a:p>
        </p:txBody>
      </p:sp>
      <p:sp>
        <p:nvSpPr>
          <p:cNvPr id="3" name="عنصر نائب للمحتوى 2"/>
          <p:cNvSpPr>
            <a:spLocks noGrp="1"/>
          </p:cNvSpPr>
          <p:nvPr>
            <p:ph idx="1"/>
          </p:nvPr>
        </p:nvSpPr>
        <p:spPr>
          <a:solidFill>
            <a:schemeClr val="accent1">
              <a:lumMod val="20000"/>
              <a:lumOff val="80000"/>
            </a:schemeClr>
          </a:solidFill>
        </p:spPr>
        <p:txBody>
          <a:bodyPr/>
          <a:lstStyle/>
          <a:p>
            <a:r>
              <a:rPr lang="ar-SA" sz="2800" b="1" dirty="0"/>
              <a:t>في الواقع يختلف نظام التعليم في اليابان عن نظم التعليم في العالم، وذلك لكونه يتميز بنظام خاص استطاع ان يثبت قوته بين جميع دول العالم، وبتعبير أدق يوجد العديد من أنظمة التعليم في العالم التي تعتمد على نظام التعليم بالحشو (أي تجميع وتكديس العديد من المعلومات التي تفوق قدرات الطلاب والقائها لهم دون وضع نظام أو آلية تساعدهم على فهم أو استيعاب هذا الكم الكبير من المعلومات)، ويهتم هذا النظام بالامتحانات في المقام الأول، لذا يلجأ الطلاب الى حفظ أكبر قدر ممكن من المقررات والمناهج قبل دخول الامتحان.</a:t>
            </a:r>
          </a:p>
        </p:txBody>
      </p:sp>
    </p:spTree>
    <p:extLst>
      <p:ext uri="{BB962C8B-B14F-4D97-AF65-F5344CB8AC3E}">
        <p14:creationId xmlns:p14="http://schemas.microsoft.com/office/powerpoint/2010/main" val="35718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solidFill>
            <a:schemeClr val="bg2"/>
          </a:solidFill>
        </p:spPr>
        <p:txBody>
          <a:bodyPr/>
          <a:lstStyle/>
          <a:p>
            <a:endParaRPr lang="ar-SA" dirty="0"/>
          </a:p>
          <a:p>
            <a:r>
              <a:rPr lang="ar-SA" b="1" dirty="0"/>
              <a:t>أما نظام التعليم في اليابان فهو اجباري للمرحلتين الابتدائية والإعدادية من عمر (6 سنوات الى 15سنة)، حيث يلتحق غالبية الطلاب بالمدارس العامة (المدارس الحكومية) وصولا للمرحلة الثانوية، وعلى الجانب الاخر فان التعليم الخاص له اهمية كبيرة للغاية في اليابان، حيث يحظى التعليم الخاص في اليابان بشعبية كبيرة في المرحلة الثانوية وأيضا الجامعية</a:t>
            </a:r>
          </a:p>
        </p:txBody>
      </p:sp>
    </p:spTree>
    <p:extLst>
      <p:ext uri="{BB962C8B-B14F-4D97-AF65-F5344CB8AC3E}">
        <p14:creationId xmlns:p14="http://schemas.microsoft.com/office/powerpoint/2010/main" val="21310686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4155</Words>
  <Application>Microsoft Office PowerPoint</Application>
  <PresentationFormat>عرض على الشاشة (3:4)‏</PresentationFormat>
  <Paragraphs>262</Paragraphs>
  <Slides>59</Slides>
  <Notes>0</Notes>
  <HiddenSlides>0</HiddenSlides>
  <MMClips>0</MMClips>
  <ScaleCrop>false</ScaleCrop>
  <HeadingPairs>
    <vt:vector size="4" baseType="variant">
      <vt:variant>
        <vt:lpstr>نسق</vt:lpstr>
      </vt:variant>
      <vt:variant>
        <vt:i4>2</vt:i4>
      </vt:variant>
      <vt:variant>
        <vt:lpstr>عناوين الشرائح</vt:lpstr>
      </vt:variant>
      <vt:variant>
        <vt:i4>59</vt:i4>
      </vt:variant>
    </vt:vector>
  </HeadingPairs>
  <TitlesOfParts>
    <vt:vector size="61" baseType="lpstr">
      <vt:lpstr>1_Default Design</vt:lpstr>
      <vt:lpstr>1_Office Theme</vt:lpstr>
      <vt:lpstr>عرض تقديمي في PowerPoint</vt:lpstr>
      <vt:lpstr>* قالوا عن اليابان </vt:lpstr>
      <vt:lpstr>أسرار المعجزة اليابانية </vt:lpstr>
      <vt:lpstr>المنحني الياباني </vt:lpstr>
      <vt:lpstr>المنحني الياباني </vt:lpstr>
      <vt:lpstr>المدلول التربوي للمنحنى الياباني </vt:lpstr>
      <vt:lpstr>عرض تقديمي في PowerPoint</vt:lpstr>
      <vt:lpstr> نظام التعليم في اليابان وكيف تم تطوير المواطن الياباني  </vt:lpstr>
      <vt:lpstr>عرض تقديمي في PowerPoint</vt:lpstr>
      <vt:lpstr>عرض تقديمي في PowerPoint</vt:lpstr>
      <vt:lpstr>عرض تقديمي في PowerPoint</vt:lpstr>
      <vt:lpstr>قدرات الطلاب اليابانيون</vt:lpstr>
      <vt:lpstr>ماذا يعني التعليم بالنسبة لشعب وسكان دولة اليابان؟</vt:lpstr>
      <vt:lpstr>-الديانة: تتقاسم اليابان ثلاث ديانات:</vt:lpstr>
      <vt:lpstr>اليابان </vt:lpstr>
      <vt:lpstr>اليابان </vt:lpstr>
      <vt:lpstr>عرض تقديمي في PowerPoint</vt:lpstr>
      <vt:lpstr>عرض تقديمي في PowerPoint</vt:lpstr>
      <vt:lpstr>نظام التعليم في اليابان (السلم التعليمي): </vt:lpstr>
      <vt:lpstr>عرض تقديمي في PowerPoint</vt:lpstr>
      <vt:lpstr>عرض تقديمي في PowerPoint</vt:lpstr>
      <vt:lpstr>عرض تقديمي في PowerPoint</vt:lpstr>
      <vt:lpstr>عرض تقديمي في PowerPoint</vt:lpstr>
      <vt:lpstr>عرض تقديمي في PowerPoint</vt:lpstr>
      <vt:lpstr>أهداف التعليم في اليابان: </vt:lpstr>
      <vt:lpstr>تمويل التعليم:</vt:lpstr>
      <vt:lpstr>الثورة التكنولوجية </vt:lpstr>
      <vt:lpstr>إعداد المعلم:</vt:lpstr>
      <vt:lpstr>العام الدراسي:</vt:lpstr>
      <vt:lpstr>المناهج التعليمية: </vt:lpstr>
      <vt:lpstr>عرض تقديمي في PowerPoint</vt:lpstr>
      <vt:lpstr>التقويم والاختبارات:</vt:lpstr>
      <vt:lpstr>عرض تقديمي في PowerPoint</vt:lpstr>
      <vt:lpstr>دور اليابان في الاقتصاد الدولي : </vt:lpstr>
      <vt:lpstr>العوامل التي ساهمت في تحقيق اليابان لنسبة عالية من النمو الاقتصادي بعد الحرب </vt:lpstr>
      <vt:lpstr>مبدأ المحاولة والإصرار : </vt:lpstr>
      <vt:lpstr>العوامل التي ساعدت اليابان وجعلتها تتفوق علي الدول الأخرى المنافسة : </vt:lpstr>
      <vt:lpstr>منطلقات التعليم في اليابان : </vt:lpstr>
      <vt:lpstr>خصائص نظام التعليم في اليابان </vt:lpstr>
      <vt:lpstr>مراحل التعليم الياباني </vt:lpstr>
      <vt:lpstr>أهمية التعليم للمجتمع الياباني : </vt:lpstr>
      <vt:lpstr>المعادلة اليابانية في تطوير التعليم </vt:lpstr>
      <vt:lpstr>إدارة وتمويل التعليم في اليابان </vt:lpstr>
      <vt:lpstr>إدارة وتمويل التعليم في اليابان </vt:lpstr>
      <vt:lpstr>إعداد المعلم وتدريبه في اليابان </vt:lpstr>
      <vt:lpstr>المدرسة اليابانية " مدرسة القيم العجيبة " </vt:lpstr>
      <vt:lpstr>المدرسة اليابانية " مدرسة القيم العجيبة " </vt:lpstr>
      <vt:lpstr>المدرسة اليابانية " مدرسة القيم العجيبة " </vt:lpstr>
      <vt:lpstr>أسرار تقدم اليابان </vt:lpstr>
      <vt:lpstr>اهم المعالم السياحية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drabdelhameed</dc:creator>
  <cp:lastModifiedBy>InteL</cp:lastModifiedBy>
  <cp:revision>40</cp:revision>
  <dcterms:created xsi:type="dcterms:W3CDTF">2020-04-01T22:12:40Z</dcterms:created>
  <dcterms:modified xsi:type="dcterms:W3CDTF">2022-09-18T13:07:41Z</dcterms:modified>
</cp:coreProperties>
</file>